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05"/>
  </p:notesMasterIdLst>
  <p:sldIdLst>
    <p:sldId id="339" r:id="rId2"/>
    <p:sldId id="895" r:id="rId3"/>
    <p:sldId id="1002" r:id="rId4"/>
    <p:sldId id="962" r:id="rId5"/>
    <p:sldId id="1003" r:id="rId6"/>
    <p:sldId id="1004" r:id="rId7"/>
    <p:sldId id="1005" r:id="rId8"/>
    <p:sldId id="1006" r:id="rId9"/>
    <p:sldId id="1007" r:id="rId10"/>
    <p:sldId id="1008" r:id="rId11"/>
    <p:sldId id="1009" r:id="rId12"/>
    <p:sldId id="1010" r:id="rId13"/>
    <p:sldId id="1011" r:id="rId14"/>
    <p:sldId id="1012" r:id="rId15"/>
    <p:sldId id="1013" r:id="rId16"/>
    <p:sldId id="1014" r:id="rId17"/>
    <p:sldId id="1079" r:id="rId18"/>
    <p:sldId id="1094" r:id="rId19"/>
    <p:sldId id="1080" r:id="rId20"/>
    <p:sldId id="1082" r:id="rId21"/>
    <p:sldId id="1086" r:id="rId22"/>
    <p:sldId id="1097" r:id="rId23"/>
    <p:sldId id="1087" r:id="rId24"/>
    <p:sldId id="1096" r:id="rId25"/>
    <p:sldId id="1098" r:id="rId26"/>
    <p:sldId id="1077" r:id="rId27"/>
    <p:sldId id="1088" r:id="rId28"/>
    <p:sldId id="1099" r:id="rId29"/>
    <p:sldId id="1089" r:id="rId30"/>
    <p:sldId id="1015" r:id="rId31"/>
    <p:sldId id="1083" r:id="rId32"/>
    <p:sldId id="1078" r:id="rId33"/>
    <p:sldId id="1100" r:id="rId34"/>
    <p:sldId id="1090" r:id="rId35"/>
    <p:sldId id="1076" r:id="rId36"/>
    <p:sldId id="1101" r:id="rId37"/>
    <p:sldId id="1019" r:id="rId38"/>
    <p:sldId id="1102" r:id="rId39"/>
    <p:sldId id="1081" r:id="rId40"/>
    <p:sldId id="1091" r:id="rId41"/>
    <p:sldId id="1103" r:id="rId42"/>
    <p:sldId id="1104" r:id="rId43"/>
    <p:sldId id="1023" r:id="rId44"/>
    <p:sldId id="1093" r:id="rId45"/>
    <p:sldId id="1105" r:id="rId46"/>
    <p:sldId id="1106" r:id="rId47"/>
    <p:sldId id="1107" r:id="rId48"/>
    <p:sldId id="1108" r:id="rId49"/>
    <p:sldId id="1109" r:id="rId50"/>
    <p:sldId id="1110" r:id="rId51"/>
    <p:sldId id="1111" r:id="rId52"/>
    <p:sldId id="1112" r:id="rId53"/>
    <p:sldId id="1113" r:id="rId54"/>
    <p:sldId id="1028" r:id="rId55"/>
    <p:sldId id="1029" r:id="rId56"/>
    <p:sldId id="1031" r:id="rId57"/>
    <p:sldId id="1030" r:id="rId58"/>
    <p:sldId id="1032" r:id="rId59"/>
    <p:sldId id="1033" r:id="rId60"/>
    <p:sldId id="1034" r:id="rId61"/>
    <p:sldId id="1035" r:id="rId62"/>
    <p:sldId id="1036" r:id="rId63"/>
    <p:sldId id="1037" r:id="rId64"/>
    <p:sldId id="1038" r:id="rId65"/>
    <p:sldId id="1040" r:id="rId66"/>
    <p:sldId id="1039" r:id="rId67"/>
    <p:sldId id="1041" r:id="rId68"/>
    <p:sldId id="1042" r:id="rId69"/>
    <p:sldId id="1117" r:id="rId70"/>
    <p:sldId id="1120" r:id="rId71"/>
    <p:sldId id="1119" r:id="rId72"/>
    <p:sldId id="1043" r:id="rId73"/>
    <p:sldId id="1115" r:id="rId74"/>
    <p:sldId id="1116" r:id="rId75"/>
    <p:sldId id="1046" r:id="rId76"/>
    <p:sldId id="1047" r:id="rId77"/>
    <p:sldId id="1044" r:id="rId78"/>
    <p:sldId id="1118" r:id="rId79"/>
    <p:sldId id="1048" r:id="rId80"/>
    <p:sldId id="1049" r:id="rId81"/>
    <p:sldId id="1050" r:id="rId82"/>
    <p:sldId id="1054" r:id="rId83"/>
    <p:sldId id="1052" r:id="rId84"/>
    <p:sldId id="1055" r:id="rId85"/>
    <p:sldId id="1056" r:id="rId86"/>
    <p:sldId id="1057" r:id="rId87"/>
    <p:sldId id="1058" r:id="rId88"/>
    <p:sldId id="1059" r:id="rId89"/>
    <p:sldId id="1060" r:id="rId90"/>
    <p:sldId id="1061" r:id="rId91"/>
    <p:sldId id="1062" r:id="rId92"/>
    <p:sldId id="1063" r:id="rId93"/>
    <p:sldId id="1065" r:id="rId94"/>
    <p:sldId id="1064" r:id="rId95"/>
    <p:sldId id="1066" r:id="rId96"/>
    <p:sldId id="1072" r:id="rId97"/>
    <p:sldId id="1067" r:id="rId98"/>
    <p:sldId id="1068" r:id="rId99"/>
    <p:sldId id="1069" r:id="rId100"/>
    <p:sldId id="1070" r:id="rId101"/>
    <p:sldId id="1071" r:id="rId102"/>
    <p:sldId id="1073" r:id="rId103"/>
    <p:sldId id="1074" r:id="rId10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3780" autoAdjust="0"/>
  </p:normalViewPr>
  <p:slideViewPr>
    <p:cSldViewPr>
      <p:cViewPr varScale="1">
        <p:scale>
          <a:sx n="58" d="100"/>
          <a:sy n="58" d="100"/>
        </p:scale>
        <p:origin x="86" y="70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8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057B7-EFC7-4AC6-B479-CDD44EB7D654}" type="datetimeFigureOut">
              <a:rPr lang="ko-KR" altLang="en-US" smtClean="0"/>
              <a:t>20-01-27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DD92F-6552-427E-B1F2-FAEB3F7EF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729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752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9776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09720" y="3643314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3DFC-D19E-4489-81A0-2BEACF4D5BEA}" type="datetime1">
              <a:rPr lang="ko-KR" altLang="en-US" smtClean="0"/>
              <a:t>20-01-27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 dirty="0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978752" y="6520260"/>
            <a:ext cx="1165920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95210" y="87922"/>
            <a:ext cx="336161" cy="244734"/>
            <a:chOff x="13317" y="34771"/>
            <a:chExt cx="956569" cy="1006475"/>
          </a:xfrm>
        </p:grpSpPr>
        <p:sp>
          <p:nvSpPr>
            <p:cNvPr id="15" name="자유형 14"/>
            <p:cNvSpPr>
              <a:spLocks/>
            </p:cNvSpPr>
            <p:nvPr/>
          </p:nvSpPr>
          <p:spPr bwMode="gray">
            <a:xfrm>
              <a:off x="356217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6" name="자유형 15"/>
            <p:cNvSpPr>
              <a:spLocks/>
            </p:cNvSpPr>
            <p:nvPr/>
          </p:nvSpPr>
          <p:spPr bwMode="gray">
            <a:xfrm>
              <a:off x="13317" y="726921"/>
              <a:ext cx="314325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7" name="자유형 16"/>
            <p:cNvSpPr>
              <a:spLocks/>
            </p:cNvSpPr>
            <p:nvPr/>
          </p:nvSpPr>
          <p:spPr bwMode="gray">
            <a:xfrm>
              <a:off x="16492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rgbClr val="3F949A">
                <a:alpha val="6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9" name="자유형 18"/>
            <p:cNvSpPr>
              <a:spLocks/>
            </p:cNvSpPr>
            <p:nvPr/>
          </p:nvSpPr>
          <p:spPr bwMode="gray">
            <a:xfrm>
              <a:off x="360286" y="376562"/>
              <a:ext cx="609600" cy="653989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</p:grpSp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xfrm>
            <a:off x="609600" y="2285992"/>
            <a:ext cx="10972800" cy="11430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1461" y="1600203"/>
            <a:ext cx="11010939" cy="4525963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6EA6-D9DB-42E3-9CF4-5FF064BCCBD4}" type="datetime1">
              <a:rPr lang="ko-KR" altLang="en-US" smtClean="0"/>
              <a:t>20-01-27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3968" y="357166"/>
            <a:ext cx="9963181" cy="1000132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9219" y="1857365"/>
            <a:ext cx="920957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C130B-BDA3-4432-AD22-7228F2591A72}" type="datetime1">
              <a:rPr lang="ko-KR" altLang="en-US" smtClean="0"/>
              <a:t>20-01-27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19219" y="3286125"/>
            <a:ext cx="9220192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4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n>
                  <a:noFill/>
                  <a:prstDash val="solid"/>
                </a:ln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49B2E-AC5C-4CA1-A2FD-F4A945DECCCA}" type="datetime1">
              <a:rPr lang="ko-KR" altLang="en-US" smtClean="0"/>
              <a:t>20-01-27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8754-33AA-481A-B885-58843B94B2EC}" type="datetime1">
              <a:rPr lang="ko-KR" altLang="en-US" smtClean="0"/>
              <a:t>20-01-27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11074763" y="6448252"/>
            <a:ext cx="1069909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6">
            <a:extLst>
              <a:ext uri="{FF2B5EF4-FFF2-40B4-BE49-F238E27FC236}">
                <a16:creationId xmlns:a16="http://schemas.microsoft.com/office/drawing/2014/main" id="{1A30D08B-6A2C-4E5C-954E-5A9451075AAD}"/>
              </a:ext>
            </a:extLst>
          </p:cNvPr>
          <p:cNvSpPr/>
          <p:nvPr userDrawn="1"/>
        </p:nvSpPr>
        <p:spPr>
          <a:xfrm>
            <a:off x="-13912" y="2564904"/>
            <a:ext cx="12205912" cy="1900239"/>
          </a:xfrm>
          <a:prstGeom prst="rect">
            <a:avLst/>
          </a:prstGeom>
          <a:solidFill>
            <a:srgbClr val="373B71"/>
          </a:solidFill>
          <a:ln w="12700">
            <a:miter lim="400000"/>
          </a:ln>
        </p:spPr>
        <p:txBody>
          <a:bodyPr lIns="32146" rIns="32146" anchor="ctr"/>
          <a:lstStyle/>
          <a:p>
            <a:pPr algn="ctr" defTabSz="642915"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914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5215" y="6353630"/>
            <a:ext cx="1359292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직선 연결선 17">
            <a:extLst>
              <a:ext uri="{FF2B5EF4-FFF2-40B4-BE49-F238E27FC236}">
                <a16:creationId xmlns:a16="http://schemas.microsoft.com/office/drawing/2014/main" id="{FC247EF8-0ADA-45BD-9620-8C31A179F74F}"/>
              </a:ext>
            </a:extLst>
          </p:cNvPr>
          <p:cNvSpPr/>
          <p:nvPr userDrawn="1"/>
        </p:nvSpPr>
        <p:spPr>
          <a:xfrm>
            <a:off x="7580757" y="2673042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7C43699A-E653-4899-B166-DDC02F36CDA2}"/>
              </a:ext>
            </a:extLst>
          </p:cNvPr>
          <p:cNvSpPr txBox="1"/>
          <p:nvPr userDrawn="1"/>
        </p:nvSpPr>
        <p:spPr>
          <a:xfrm>
            <a:off x="7896200" y="2706743"/>
            <a:ext cx="3761795" cy="1367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2145" tIns="32145" rIns="32145" bIns="32145" anchor="b">
            <a:normAutofit/>
          </a:bodyPr>
          <a:lstStyle/>
          <a:p>
            <a:pPr marL="0" marR="0" lvl="0" indent="0" algn="l" defTabSz="685800" rtl="0" eaLnBrk="1" fontAlgn="auto" latinLnBrk="0" hangingPunct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kumimoji="0" lang="en-US" altLang="ko-KR" sz="2400" kern="1200" spc="0" baseline="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Android Apps</a:t>
            </a:r>
            <a:r>
              <a:rPr lang="en-US" altLang="ko-KR" sz="2000" kern="1200" spc="0" dirty="0" smtClean="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Arial Rounded MT Bold" panose="020F0704030504030204" pitchFamily="34" charset="0"/>
                <a:ea typeface="나눔고딕" panose="020D0604000000000000" pitchFamily="50" charset="-127"/>
                <a:cs typeface="+mn-cs"/>
              </a:rPr>
              <a:t>   </a:t>
            </a:r>
            <a:endParaRPr lang="en-US" altLang="ko-KR" sz="2000" kern="1200" spc="0" dirty="0">
              <a:ln w="9524"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Arial Rounded MT Bold" panose="020F0704030504030204" pitchFamily="34" charset="0"/>
              <a:ea typeface="나눔고딕" panose="020D0604000000000000" pitchFamily="50" charset="-127"/>
              <a:cs typeface="+mn-cs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 동 대 학 교     김영섭    교수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en-US" altLang="ko-KR" sz="1300" spc="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idebtor@gmail.com</a:t>
            </a:r>
            <a:endParaRPr lang="ko-KR" altLang="en-US" sz="1300" spc="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선 연결선 17">
            <a:extLst>
              <a:ext uri="{FF2B5EF4-FFF2-40B4-BE49-F238E27FC236}">
                <a16:creationId xmlns:a16="http://schemas.microsoft.com/office/drawing/2014/main" id="{579C955A-F387-4CB5-B2C0-3416FEAFE7B7}"/>
              </a:ext>
            </a:extLst>
          </p:cNvPr>
          <p:cNvSpPr/>
          <p:nvPr userDrawn="1"/>
        </p:nvSpPr>
        <p:spPr>
          <a:xfrm>
            <a:off x="7580757" y="2925213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날짜 개체 틀 3">
            <a:extLst>
              <a:ext uri="{FF2B5EF4-FFF2-40B4-BE49-F238E27FC236}">
                <a16:creationId xmlns:a16="http://schemas.microsoft.com/office/drawing/2014/main" id="{74AA0395-43EB-4E46-A30A-E8A5F64277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1223" y="2644442"/>
            <a:ext cx="7899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9436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453100" y="380510"/>
            <a:ext cx="11248112" cy="456202"/>
          </a:xfrm>
        </p:spPr>
        <p:txBody>
          <a:bodyPr>
            <a:normAutofit/>
          </a:bodyPr>
          <a:lstStyle>
            <a:lvl1pPr algn="l">
              <a:defRPr sz="2000" b="1" cap="none" baseline="0">
                <a:effectLst/>
                <a:latin typeface="Arial Rounded MT Bold" panose="020F0704030504030204" pitchFamily="34" charset="0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cxnSp>
        <p:nvCxnSpPr>
          <p:cNvPr id="14" name="직선 연결선 13"/>
          <p:cNvCxnSpPr>
            <a:cxnSpLocks/>
          </p:cNvCxnSpPr>
          <p:nvPr userDrawn="1"/>
        </p:nvCxnSpPr>
        <p:spPr>
          <a:xfrm>
            <a:off x="453100" y="764704"/>
            <a:ext cx="11248112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>
            <a:normAutofit/>
          </a:bodyPr>
          <a:lstStyle>
            <a:lvl1pPr marL="342900" indent="-34290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1pPr>
            <a:lvl2pPr marL="742950" indent="-28575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2pPr>
            <a:lvl3pPr marL="11430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3pPr>
            <a:lvl4pPr marL="16002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4pPr>
            <a:lvl5pPr marL="20574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5" name="슬라이드 번호 개체 틀 5"/>
          <p:cNvSpPr>
            <a:spLocks noGrp="1"/>
          </p:cNvSpPr>
          <p:nvPr>
            <p:ph type="sldNum" sz="quarter" idx="14"/>
          </p:nvPr>
        </p:nvSpPr>
        <p:spPr>
          <a:xfrm>
            <a:off x="11074401" y="6519864"/>
            <a:ext cx="107103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493B47-E977-46F8-8C2F-7DA67431704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6" name="부제목 2"/>
          <p:cNvSpPr txBox="1">
            <a:spLocks/>
          </p:cNvSpPr>
          <p:nvPr userDrawn="1"/>
        </p:nvSpPr>
        <p:spPr>
          <a:xfrm>
            <a:off x="2224728" y="6535891"/>
            <a:ext cx="7704856" cy="3320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²"/>
              <a:defRPr kumimoji="0" sz="32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/>
              <a:buChar char="u"/>
              <a:defRPr kumimoji="0" sz="2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/>
              <a:buChar char="u"/>
              <a:defRPr kumimoji="0" sz="2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/>
              <a:buChar char="u"/>
              <a:defRPr kumimoji="0"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/>
              <a:buChar char="u"/>
              <a:defRPr kumimoji="0" sz="20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Prof. Youngsup Kim, idebtor@gmail.com CSEE Dept., Handong Global University</a:t>
            </a:r>
            <a:endParaRPr lang="ko-KR" altLang="en-US" sz="1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908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61000">
                <a:schemeClr val="bg1">
                  <a:alpha val="40000"/>
                </a:schemeClr>
              </a:gs>
            </a:gsLst>
            <a:lin ang="5400000" scaled="1"/>
            <a:tileRect/>
          </a:gradFill>
          <a:ln w="19050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 sz="18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AC778754-33AA-481A-B885-58843B94B2EC}" type="datetime1">
              <a:rPr lang="ko-KR" altLang="en-US" smtClean="0"/>
              <a:pPr/>
              <a:t>20-01-27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074763" y="6448252"/>
            <a:ext cx="1069909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 fov="0">
                <a:rot lat="0" lon="0" rev="0"/>
              </a:camera>
              <a:lightRig rig="glow" dir="t">
                <a:rot lat="0" lon="0" rev="4500000"/>
              </a:lightRig>
            </a:scene3d>
            <a:sp3d prstMaterial="matte">
              <a:contourClr>
                <a:schemeClr val="accent1">
                  <a:alpha val="95000"/>
                </a:schemeClr>
              </a:contourClr>
            </a:sp3d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2" r:id="rId4"/>
    <p:sldLayoutId id="2147483703" r:id="rId5"/>
    <p:sldLayoutId id="2147483704" r:id="rId6"/>
    <p:sldLayoutId id="2147483705" r:id="rId7"/>
  </p:sldLayoutIdLst>
  <p:hf hdr="0" ftr="0" dt="0"/>
  <p:txStyles>
    <p:titleStyle>
      <a:lvl1pPr algn="ctr" rtl="0" eaLnBrk="1" latinLnBrk="1" hangingPunct="1">
        <a:spcBef>
          <a:spcPct val="0"/>
        </a:spcBef>
        <a:buNone/>
        <a:defRPr kumimoji="0" sz="4400" b="1" kern="1200" spc="50" baseline="0" dirty="0" smtClean="0">
          <a:ln>
            <a:noFill/>
            <a:prstDash val="solid"/>
          </a:ln>
          <a:gradFill flip="none" rotWithShape="1">
            <a:gsLst>
              <a:gs pos="0">
                <a:schemeClr val="tx2"/>
              </a:gs>
              <a:gs pos="26000">
                <a:schemeClr val="tx2"/>
              </a:gs>
              <a:gs pos="41000">
                <a:schemeClr val="tx2">
                  <a:shade val="90000"/>
                </a:schemeClr>
              </a:gs>
              <a:gs pos="67000">
                <a:schemeClr val="tx2">
                  <a:shade val="50000"/>
                </a:schemeClr>
              </a:gs>
              <a:gs pos="95000">
                <a:schemeClr val="tx2"/>
              </a:gs>
            </a:gsLst>
            <a:lin ang="5400000" scaled="1"/>
            <a:tileRect/>
          </a:gradFill>
          <a:effectLst/>
          <a:latin typeface="Century Gothic" panose="020B0502020202020204" pitchFamily="34" charset="0"/>
          <a:ea typeface="+mj-ea"/>
          <a:cs typeface="+mj-cs"/>
        </a:defRPr>
      </a:lvl1pPr>
      <a:lvl2pPr eaLnBrk="1" latinLnBrk="1" hangingPunct="1">
        <a:defRPr kumimoji="0">
          <a:solidFill>
            <a:schemeClr val="tx2"/>
          </a:solidFill>
        </a:defRPr>
      </a:lvl2pPr>
      <a:lvl3pPr eaLnBrk="1" latinLnBrk="1" hangingPunct="1">
        <a:defRPr kumimoji="0">
          <a:solidFill>
            <a:schemeClr val="tx2"/>
          </a:solidFill>
        </a:defRPr>
      </a:lvl3pPr>
      <a:lvl4pPr eaLnBrk="1" latinLnBrk="1" hangingPunct="1">
        <a:defRPr kumimoji="0">
          <a:solidFill>
            <a:schemeClr val="tx2"/>
          </a:solidFill>
        </a:defRPr>
      </a:lvl4pPr>
      <a:lvl5pPr eaLnBrk="1" latinLnBrk="1" hangingPunct="1">
        <a:defRPr kumimoji="0">
          <a:solidFill>
            <a:schemeClr val="tx2"/>
          </a:solidFill>
        </a:defRPr>
      </a:lvl5pPr>
      <a:lvl6pPr eaLnBrk="1" latinLnBrk="1" hangingPunct="1">
        <a:defRPr kumimoji="0">
          <a:solidFill>
            <a:schemeClr val="tx2"/>
          </a:solidFill>
        </a:defRPr>
      </a:lvl6pPr>
      <a:lvl7pPr eaLnBrk="1" latinLnBrk="1" hangingPunct="1">
        <a:defRPr kumimoji="0">
          <a:solidFill>
            <a:schemeClr val="tx2"/>
          </a:solidFill>
        </a:defRPr>
      </a:lvl7pPr>
      <a:lvl8pPr eaLnBrk="1" latinLnBrk="1" hangingPunct="1">
        <a:defRPr kumimoji="0">
          <a:solidFill>
            <a:schemeClr val="tx2"/>
          </a:solidFill>
        </a:defRPr>
      </a:lvl8pPr>
      <a:lvl9pPr eaLnBrk="1" latinLnBrk="1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1" hangingPunct="1">
        <a:spcBef>
          <a:spcPct val="20000"/>
        </a:spcBef>
        <a:buClr>
          <a:schemeClr val="accent2"/>
        </a:buClr>
        <a:buFont typeface="Wingdings 2"/>
        <a:buChar char="²"/>
        <a:defRPr kumimoji="0" sz="32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742950" indent="-285750" algn="l" rtl="0" eaLnBrk="1" latinLnBrk="1" hangingPunct="1">
        <a:spcBef>
          <a:spcPct val="20000"/>
        </a:spcBef>
        <a:buClr>
          <a:schemeClr val="accent3"/>
        </a:buClr>
        <a:buSzPct val="85000"/>
        <a:buFont typeface="Wingdings"/>
        <a:buChar char="u"/>
        <a:defRPr kumimoji="0" sz="28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rtl="0" eaLnBrk="1" latinLnBrk="1" hangingPunct="1">
        <a:spcBef>
          <a:spcPct val="20000"/>
        </a:spcBef>
        <a:buClr>
          <a:schemeClr val="accent4"/>
        </a:buClr>
        <a:buSzPct val="80000"/>
        <a:buFont typeface="Wingdings"/>
        <a:buChar char="u"/>
        <a:defRPr kumimoji="0" sz="26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rtl="0" eaLnBrk="1" latinLnBrk="1" hangingPunct="1">
        <a:spcBef>
          <a:spcPct val="20000"/>
        </a:spcBef>
        <a:buClr>
          <a:schemeClr val="accent5"/>
        </a:buClr>
        <a:buSzPct val="75000"/>
        <a:buFont typeface="Wingdings"/>
        <a:buChar char="u"/>
        <a:defRPr kumimoji="0" sz="24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rtl="0" eaLnBrk="1" latinLnBrk="1" hangingPunct="1">
        <a:spcBef>
          <a:spcPct val="20000"/>
        </a:spcBef>
        <a:buClr>
          <a:schemeClr val="accent6"/>
        </a:buClr>
        <a:buSzPct val="70000"/>
        <a:buFont typeface="Wingdings"/>
        <a:buChar char="u"/>
        <a:defRPr kumimoji="0" sz="20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rtl="0" eaLnBrk="1" latinLnBrk="1" hangingPunct="1">
        <a:spcBef>
          <a:spcPct val="20000"/>
        </a:spcBef>
        <a:buClr>
          <a:schemeClr val="tx2"/>
        </a:buClr>
        <a:buSzPct val="60000"/>
        <a:buFont typeface="Wingdings"/>
        <a:buChar char="u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"/>
        <a:buChar char="u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2"/>
        </a:buClr>
        <a:buSzPct val="55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accent3"/>
        </a:buClr>
        <a:buSzPct val="50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hyperlink" Target="http://schemas.android.com/tools" TargetMode="Externa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tel:010-1000-1000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A164C2-2126-40C6-89DC-721C7FDD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505B4B2-2AEB-4AA6-B6FA-F775CF41E87C}"/>
              </a:ext>
            </a:extLst>
          </p:cNvPr>
          <p:cNvSpPr txBox="1">
            <a:spLocks/>
          </p:cNvSpPr>
          <p:nvPr/>
        </p:nvSpPr>
        <p:spPr>
          <a:xfrm>
            <a:off x="2099640" y="3284984"/>
            <a:ext cx="4998981" cy="936104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32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Studio</a:t>
            </a:r>
          </a:p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4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Multiple Activities</a:t>
            </a:r>
            <a:endParaRPr lang="en-US" altLang="ko-KR" sz="24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AAAC739-984E-4671-8E8D-A38DC0A18EDF}"/>
              </a:ext>
            </a:extLst>
          </p:cNvPr>
          <p:cNvSpPr txBox="1">
            <a:spLocks/>
          </p:cNvSpPr>
          <p:nvPr/>
        </p:nvSpPr>
        <p:spPr>
          <a:xfrm>
            <a:off x="119336" y="2708920"/>
            <a:ext cx="936104" cy="36004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0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en-US" altLang="ko-KR" sz="12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94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sub1.xml </a:t>
            </a:r>
            <a:r>
              <a:rPr lang="ko-KR" altLang="en-US" b="1" dirty="0" smtClean="0">
                <a:sym typeface="Wingdings" panose="05000000000000000000" pitchFamily="2" charset="2"/>
              </a:rPr>
              <a:t>파일 내용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292914"/>
            <a:ext cx="11365852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&lt;LinearLayout </a:t>
            </a:r>
            <a:r>
              <a:rPr lang="en-US" altLang="ko-KR" dirty="0" err="1">
                <a:latin typeface="Consolas" panose="020B0609020204030204" pitchFamily="49" charset="0"/>
              </a:rPr>
              <a:t>xmlns:android</a:t>
            </a:r>
            <a:r>
              <a:rPr lang="en-US" altLang="ko-KR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dirty="0" err="1">
                <a:latin typeface="Consolas" panose="020B0609020204030204" pitchFamily="49" charset="0"/>
              </a:rPr>
              <a:t>apk</a:t>
            </a:r>
            <a:r>
              <a:rPr lang="en-US" altLang="ko-KR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latin typeface="Consolas" panose="020B0609020204030204" pitchFamily="49" charset="0"/>
              </a:rPr>
              <a:t>android:orientation</a:t>
            </a:r>
            <a:r>
              <a:rPr lang="en-US" altLang="ko-KR" dirty="0">
                <a:latin typeface="Consolas" panose="020B0609020204030204" pitchFamily="49" charset="0"/>
              </a:rPr>
              <a:t>="vertical" </a:t>
            </a:r>
            <a:r>
              <a:rPr lang="en-US" altLang="ko-KR" dirty="0" err="1">
                <a:latin typeface="Consolas" panose="020B0609020204030204" pitchFamily="49" charset="0"/>
              </a:rPr>
              <a:t>android:layout_width</a:t>
            </a:r>
            <a:r>
              <a:rPr lang="en-US" altLang="ko-KR" dirty="0">
                <a:latin typeface="Consolas" panose="020B0609020204030204" pitchFamily="49" charset="0"/>
              </a:rPr>
              <a:t>="</a:t>
            </a:r>
            <a:r>
              <a:rPr lang="en-US" altLang="ko-KR" dirty="0" err="1">
                <a:latin typeface="Consolas" panose="020B0609020204030204" pitchFamily="49" charset="0"/>
              </a:rPr>
              <a:t>match_parent</a:t>
            </a:r>
            <a:r>
              <a:rPr lang="en-US" altLang="ko-KR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latin typeface="Consolas" panose="020B0609020204030204" pitchFamily="49" charset="0"/>
              </a:rPr>
              <a:t>android:layout_height</a:t>
            </a:r>
            <a:r>
              <a:rPr lang="en-US" altLang="ko-KR" dirty="0">
                <a:latin typeface="Consolas" panose="020B0609020204030204" pitchFamily="49" charset="0"/>
              </a:rPr>
              <a:t>="</a:t>
            </a:r>
            <a:r>
              <a:rPr lang="en-US" altLang="ko-KR" dirty="0" err="1">
                <a:latin typeface="Consolas" panose="020B0609020204030204" pitchFamily="49" charset="0"/>
              </a:rPr>
              <a:t>match_parent</a:t>
            </a:r>
            <a:r>
              <a:rPr lang="en-US" altLang="ko-KR" dirty="0">
                <a:latin typeface="Consolas" panose="020B0609020204030204" pitchFamily="49" charset="0"/>
              </a:rPr>
              <a:t>"&gt;</a:t>
            </a: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&lt;</a:t>
            </a:r>
            <a:r>
              <a:rPr lang="en-US" altLang="ko-KR" dirty="0" err="1">
                <a:latin typeface="Consolas" panose="020B0609020204030204" pitchFamily="49" charset="0"/>
              </a:rPr>
              <a:t>TextView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android:id</a:t>
            </a:r>
            <a:r>
              <a:rPr lang="en-US" altLang="ko-KR" dirty="0">
                <a:latin typeface="Consolas" panose="020B0609020204030204" pitchFamily="49" charset="0"/>
              </a:rPr>
              <a:t>="@+id/textView2"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android:layout_width</a:t>
            </a:r>
            <a:r>
              <a:rPr lang="en-US" altLang="ko-KR" dirty="0">
                <a:latin typeface="Consolas" panose="020B0609020204030204" pitchFamily="49" charset="0"/>
              </a:rPr>
              <a:t>="</a:t>
            </a:r>
            <a:r>
              <a:rPr lang="en-US" altLang="ko-KR" dirty="0" err="1">
                <a:latin typeface="Consolas" panose="020B0609020204030204" pitchFamily="49" charset="0"/>
              </a:rPr>
              <a:t>match_parent</a:t>
            </a:r>
            <a:r>
              <a:rPr lang="en-US" altLang="ko-KR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android:layout_height</a:t>
            </a:r>
            <a:r>
              <a:rPr lang="en-US" altLang="ko-KR" dirty="0">
                <a:latin typeface="Consolas" panose="020B0609020204030204" pitchFamily="49" charset="0"/>
              </a:rPr>
              <a:t>="</a:t>
            </a:r>
            <a:r>
              <a:rPr lang="en-US" altLang="ko-KR" dirty="0" err="1">
                <a:latin typeface="Consolas" panose="020B0609020204030204" pitchFamily="49" charset="0"/>
              </a:rPr>
              <a:t>wrap_content</a:t>
            </a:r>
            <a:r>
              <a:rPr lang="en-US" altLang="ko-KR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android:text</a:t>
            </a:r>
            <a:r>
              <a:rPr lang="en-US" altLang="ko-KR" dirty="0">
                <a:latin typeface="Consolas" panose="020B0609020204030204" pitchFamily="49" charset="0"/>
              </a:rPr>
              <a:t>="</a:t>
            </a:r>
            <a:r>
              <a:rPr lang="ko-KR" altLang="en-US" dirty="0">
                <a:latin typeface="Consolas" panose="020B0609020204030204" pitchFamily="49" charset="0"/>
              </a:rPr>
              <a:t>부분 화면 </a:t>
            </a:r>
            <a:r>
              <a:rPr lang="en-US" altLang="ko-KR" dirty="0">
                <a:latin typeface="Consolas" panose="020B0609020204030204" pitchFamily="49" charset="0"/>
              </a:rPr>
              <a:t>1"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android:textSize</a:t>
            </a:r>
            <a:r>
              <a:rPr lang="en-US" altLang="ko-KR" dirty="0">
                <a:latin typeface="Consolas" panose="020B0609020204030204" pitchFamily="49" charset="0"/>
              </a:rPr>
              <a:t>="30sp" /&gt;</a:t>
            </a: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&lt;</a:t>
            </a:r>
            <a:r>
              <a:rPr lang="en-US" altLang="ko-KR" dirty="0" err="1">
                <a:latin typeface="Consolas" panose="020B0609020204030204" pitchFamily="49" charset="0"/>
              </a:rPr>
              <a:t>CheckBox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android:id</a:t>
            </a:r>
            <a:r>
              <a:rPr lang="en-US" altLang="ko-KR" dirty="0">
                <a:latin typeface="Consolas" panose="020B0609020204030204" pitchFamily="49" charset="0"/>
              </a:rPr>
              <a:t>="@+id/</a:t>
            </a:r>
            <a:r>
              <a:rPr lang="en-US" altLang="ko-KR" dirty="0" err="1">
                <a:latin typeface="Consolas" panose="020B0609020204030204" pitchFamily="49" charset="0"/>
              </a:rPr>
              <a:t>checkBox</a:t>
            </a:r>
            <a:r>
              <a:rPr lang="en-US" altLang="ko-KR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android:layout_width</a:t>
            </a:r>
            <a:r>
              <a:rPr lang="en-US" altLang="ko-KR" dirty="0">
                <a:latin typeface="Consolas" panose="020B0609020204030204" pitchFamily="49" charset="0"/>
              </a:rPr>
              <a:t>="</a:t>
            </a:r>
            <a:r>
              <a:rPr lang="en-US" altLang="ko-KR" dirty="0" err="1">
                <a:latin typeface="Consolas" panose="020B0609020204030204" pitchFamily="49" charset="0"/>
              </a:rPr>
              <a:t>match_parent</a:t>
            </a:r>
            <a:r>
              <a:rPr lang="en-US" altLang="ko-KR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android:layout_height</a:t>
            </a:r>
            <a:r>
              <a:rPr lang="en-US" altLang="ko-KR" dirty="0">
                <a:latin typeface="Consolas" panose="020B0609020204030204" pitchFamily="49" charset="0"/>
              </a:rPr>
              <a:t>="</a:t>
            </a:r>
            <a:r>
              <a:rPr lang="en-US" altLang="ko-KR" dirty="0" err="1">
                <a:latin typeface="Consolas" panose="020B0609020204030204" pitchFamily="49" charset="0"/>
              </a:rPr>
              <a:t>wrap_content</a:t>
            </a:r>
            <a:r>
              <a:rPr lang="en-US" altLang="ko-KR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android:text</a:t>
            </a:r>
            <a:r>
              <a:rPr lang="en-US" altLang="ko-KR" dirty="0">
                <a:latin typeface="Consolas" panose="020B0609020204030204" pitchFamily="49" charset="0"/>
              </a:rPr>
              <a:t>="</a:t>
            </a:r>
            <a:r>
              <a:rPr lang="ko-KR" altLang="en-US" dirty="0">
                <a:latin typeface="Consolas" panose="020B0609020204030204" pitchFamily="49" charset="0"/>
              </a:rPr>
              <a:t>동의합니다</a:t>
            </a:r>
            <a:r>
              <a:rPr lang="en-US" altLang="ko-KR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&lt;/LinearLayout&gt;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895139" y="2420888"/>
            <a:ext cx="1172116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sub1.xml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93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액티비티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수명주기와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SharedPreferences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100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7287" y="2357476"/>
            <a:ext cx="11365852" cy="2800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    protected </a:t>
            </a:r>
            <a:r>
              <a:rPr lang="en-US" altLang="ko-KR" sz="1600" dirty="0">
                <a:latin typeface="Consolas" panose="020B0609020204030204" pitchFamily="49" charset="0"/>
              </a:rPr>
              <a:t>void </a:t>
            </a:r>
            <a:r>
              <a:rPr lang="en-US" altLang="ko-KR" sz="1600" dirty="0" err="1">
                <a:latin typeface="Consolas" panose="020B0609020204030204" pitchFamily="49" charset="0"/>
              </a:rPr>
              <a:t>restoreState</a:t>
            </a:r>
            <a:r>
              <a:rPr lang="en-US" altLang="ko-KR" sz="16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</a:t>
            </a:r>
            <a:r>
              <a:rPr lang="en-US" altLang="ko-KR" sz="1600" dirty="0" err="1">
                <a:latin typeface="Consolas" panose="020B0609020204030204" pitchFamily="49" charset="0"/>
              </a:rPr>
              <a:t>Hustar</a:t>
            </a:r>
            <a:r>
              <a:rPr lang="en-US" altLang="ko-KR" sz="1600" dirty="0">
                <a:latin typeface="Consolas" panose="020B0609020204030204" pitchFamily="49" charset="0"/>
              </a:rPr>
              <a:t>", "&gt;</a:t>
            </a:r>
            <a:r>
              <a:rPr lang="en-US" altLang="ko-KR" sz="1600" dirty="0" err="1">
                <a:latin typeface="Consolas" panose="020B0609020204030204" pitchFamily="49" charset="0"/>
              </a:rPr>
              <a:t>restoreState</a:t>
            </a:r>
            <a:r>
              <a:rPr lang="en-US" altLang="ko-KR" sz="1600" dirty="0">
                <a:latin typeface="Consolas" panose="020B0609020204030204" pitchFamily="49" charset="0"/>
              </a:rPr>
              <a:t>");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SharedPreferences </a:t>
            </a:r>
            <a:r>
              <a:rPr lang="en-US" altLang="ko-KR" sz="1600" dirty="0" err="1">
                <a:latin typeface="Consolas" panose="020B0609020204030204" pitchFamily="49" charset="0"/>
              </a:rPr>
              <a:t>pref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</a:rPr>
              <a:t>getSharedPreferences</a:t>
            </a:r>
            <a:r>
              <a:rPr lang="en-US" altLang="ko-KR" sz="1600" dirty="0">
                <a:latin typeface="Consolas" panose="020B0609020204030204" pitchFamily="49" charset="0"/>
              </a:rPr>
              <a:t>(PREF_KEY , </a:t>
            </a:r>
            <a:r>
              <a:rPr lang="en-US" altLang="ko-KR" sz="1600" dirty="0" err="1">
                <a:latin typeface="Consolas" panose="020B0609020204030204" pitchFamily="49" charset="0"/>
              </a:rPr>
              <a:t>Activity.MODE_PRIVATE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if (</a:t>
            </a:r>
            <a:r>
              <a:rPr lang="en-US" altLang="ko-KR" sz="1600" dirty="0" err="1">
                <a:latin typeface="Consolas" panose="020B0609020204030204" pitchFamily="49" charset="0"/>
              </a:rPr>
              <a:t>pref.contains</a:t>
            </a:r>
            <a:r>
              <a:rPr lang="en-US" altLang="ko-KR" sz="1600" dirty="0">
                <a:latin typeface="Consolas" panose="020B0609020204030204" pitchFamily="49" charset="0"/>
              </a:rPr>
              <a:t>("greet"))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String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</a:rPr>
              <a:t>pref.getString</a:t>
            </a:r>
            <a:r>
              <a:rPr lang="en-US" altLang="ko-KR" sz="1600" dirty="0">
                <a:latin typeface="Consolas" panose="020B0609020204030204" pitchFamily="49" charset="0"/>
              </a:rPr>
              <a:t>(PREF_KEY, "");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greetings.setText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</a:t>
            </a:r>
            <a:r>
              <a:rPr lang="en-US" altLang="ko-KR" sz="1600" dirty="0" err="1">
                <a:latin typeface="Consolas" panose="020B0609020204030204" pitchFamily="49" charset="0"/>
              </a:rPr>
              <a:t>Hustar</a:t>
            </a:r>
            <a:r>
              <a:rPr lang="en-US" altLang="ko-KR" sz="1600" dirty="0">
                <a:latin typeface="Consolas" panose="020B0609020204030204" pitchFamily="49" charset="0"/>
              </a:rPr>
              <a:t>", " </a:t>
            </a:r>
            <a:r>
              <a:rPr lang="en-US" altLang="ko-KR" sz="1600" dirty="0" err="1">
                <a:latin typeface="Consolas" panose="020B0609020204030204" pitchFamily="49" charset="0"/>
              </a:rPr>
              <a:t>restoreState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:" +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</a:t>
            </a:r>
            <a:r>
              <a:rPr lang="en-US" altLang="ko-KR" sz="1600" dirty="0" err="1">
                <a:latin typeface="Consolas" panose="020B0609020204030204" pitchFamily="49" charset="0"/>
              </a:rPr>
              <a:t>Hustar</a:t>
            </a:r>
            <a:r>
              <a:rPr lang="en-US" altLang="ko-KR" sz="1600" dirty="0">
                <a:latin typeface="Consolas" panose="020B0609020204030204" pitchFamily="49" charset="0"/>
              </a:rPr>
              <a:t>", "&lt;</a:t>
            </a:r>
            <a:r>
              <a:rPr lang="en-US" altLang="ko-KR" sz="1600" dirty="0" err="1">
                <a:latin typeface="Consolas" panose="020B0609020204030204" pitchFamily="49" charset="0"/>
              </a:rPr>
              <a:t>restoreState</a:t>
            </a:r>
            <a:r>
              <a:rPr lang="en-US" altLang="ko-KR" sz="1600" dirty="0" smtClean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}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80576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액티비티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수명주기와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SharedPreferences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두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적절한 곳에서 호출하면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Activity </a:t>
            </a:r>
            <a:r>
              <a:rPr lang="ko-KR" altLang="en-US" dirty="0" smtClean="0">
                <a:sym typeface="Wingdings" panose="05000000000000000000" pitchFamily="2" charset="2"/>
              </a:rPr>
              <a:t>간에 저장하는 것이 아니라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앱을 끝내고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앱을 다시 시작할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지난 앱의 </a:t>
            </a:r>
            <a:r>
              <a:rPr lang="en-US" altLang="ko-KR" dirty="0" smtClean="0">
                <a:sym typeface="Wingdings" panose="05000000000000000000" pitchFamily="2" charset="2"/>
              </a:rPr>
              <a:t>greetings</a:t>
            </a:r>
            <a:r>
              <a:rPr lang="ko-KR" altLang="en-US" dirty="0" smtClean="0">
                <a:sym typeface="Wingdings" panose="05000000000000000000" pitchFamily="2" charset="2"/>
              </a:rPr>
              <a:t>에 있었던 메시지를 복원하여 보여줍니다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101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4" y="2155240"/>
            <a:ext cx="2116488" cy="43646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990" y="2155240"/>
            <a:ext cx="2160240" cy="43717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108" y="2165886"/>
            <a:ext cx="2116488" cy="436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4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DoitMission07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폴더를 </a:t>
            </a:r>
            <a:r>
              <a:rPr lang="ko-KR" altLang="en-US" dirty="0">
                <a:sym typeface="Wingdings" panose="05000000000000000000" pitchFamily="2" charset="2"/>
              </a:rPr>
              <a:t>복사하여 </a:t>
            </a:r>
            <a:r>
              <a:rPr lang="en-US" altLang="ko-KR" dirty="0" smtClean="0">
                <a:sym typeface="Wingdings" panose="05000000000000000000" pitchFamily="2" charset="2"/>
              </a:rPr>
              <a:t>JoyMission07 </a:t>
            </a:r>
            <a:r>
              <a:rPr lang="ko-KR" altLang="en-US" dirty="0">
                <a:sym typeface="Wingdings" panose="05000000000000000000" pitchFamily="2" charset="2"/>
              </a:rPr>
              <a:t>폴더를 생성하십시오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Step </a:t>
            </a:r>
            <a:r>
              <a:rPr lang="en-US" altLang="ko-KR" dirty="0">
                <a:sym typeface="Wingdings" panose="05000000000000000000" pitchFamily="2" charset="2"/>
              </a:rPr>
              <a:t>1</a:t>
            </a:r>
            <a:r>
              <a:rPr lang="en-US" altLang="ko-KR" dirty="0" smtClean="0">
                <a:sym typeface="Wingdings" panose="05000000000000000000" pitchFamily="2" charset="2"/>
              </a:rPr>
              <a:t>: File Open </a:t>
            </a:r>
            <a:r>
              <a:rPr lang="ko-KR" altLang="en-US" dirty="0" smtClean="0">
                <a:sym typeface="Wingdings" panose="05000000000000000000" pitchFamily="2" charset="2"/>
              </a:rPr>
              <a:t>으로 </a:t>
            </a:r>
            <a:r>
              <a:rPr lang="en-US" altLang="ko-KR" dirty="0" smtClean="0">
                <a:sym typeface="Wingdings" panose="05000000000000000000" pitchFamily="2" charset="2"/>
              </a:rPr>
              <a:t>JoyMission07 </a:t>
            </a:r>
            <a:r>
              <a:rPr lang="ko-KR" altLang="en-US" dirty="0" smtClean="0">
                <a:sym typeface="Wingdings" panose="05000000000000000000" pitchFamily="2" charset="2"/>
              </a:rPr>
              <a:t>실행하고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어떤 기능이 있는지 살펴보고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코드를 이해 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Step 2: </a:t>
            </a:r>
            <a:r>
              <a:rPr lang="ko-KR" altLang="en-US" dirty="0" smtClean="0">
                <a:sym typeface="Wingdings" panose="05000000000000000000" pitchFamily="2" charset="2"/>
              </a:rPr>
              <a:t>둘째 화면의 윗부분에 </a:t>
            </a:r>
            <a:r>
              <a:rPr lang="en-US" altLang="ko-KR" dirty="0" err="1" smtClean="0">
                <a:sym typeface="Wingdings" panose="05000000000000000000" pitchFamily="2" charset="2"/>
              </a:rPr>
              <a:t>textview</a:t>
            </a:r>
            <a:r>
              <a:rPr lang="ko-KR" altLang="en-US" dirty="0" smtClean="0">
                <a:sym typeface="Wingdings" panose="05000000000000000000" pitchFamily="2" charset="2"/>
              </a:rPr>
              <a:t>를 넣어 환영인사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"OOO</a:t>
            </a:r>
            <a:r>
              <a:rPr lang="ko-KR" altLang="en-US" dirty="0" smtClean="0">
                <a:sym typeface="Wingdings" panose="05000000000000000000" pitchFamily="2" charset="2"/>
              </a:rPr>
              <a:t>님을 환영합니다</a:t>
            </a:r>
            <a:r>
              <a:rPr lang="en-US" altLang="ko-KR" dirty="0" smtClean="0">
                <a:sym typeface="Wingdings" panose="05000000000000000000" pitchFamily="2" charset="2"/>
              </a:rPr>
              <a:t>."</a:t>
            </a:r>
            <a:r>
              <a:rPr lang="ko-KR" altLang="en-US" dirty="0" smtClean="0">
                <a:sym typeface="Wingdings" panose="05000000000000000000" pitchFamily="2" charset="2"/>
              </a:rPr>
              <a:t>를 추가하십시오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Step 3: SharedPreferences </a:t>
            </a:r>
            <a:r>
              <a:rPr lang="ko-KR" altLang="en-US" dirty="0" smtClean="0">
                <a:sym typeface="Wingdings" panose="05000000000000000000" pitchFamily="2" charset="2"/>
              </a:rPr>
              <a:t>클래스를 이용하여 </a:t>
            </a:r>
            <a:r>
              <a:rPr lang="ko-KR" altLang="en-US" dirty="0" err="1" smtClean="0">
                <a:sym typeface="Wingdings" panose="05000000000000000000" pitchFamily="2" charset="2"/>
              </a:rPr>
              <a:t>로그인의</a:t>
            </a:r>
            <a:r>
              <a:rPr lang="ko-KR" altLang="en-US" dirty="0" smtClean="0">
                <a:sym typeface="Wingdings" panose="05000000000000000000" pitchFamily="2" charset="2"/>
              </a:rPr>
              <a:t> 사용자 이름 정보를 보여주는 기능을 추가하십시오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DoitMission07: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화면과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메뉴화면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전환하기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102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2420889"/>
            <a:ext cx="1989179" cy="395989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946" y="2420888"/>
            <a:ext cx="1961573" cy="39598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0241" y="2420889"/>
            <a:ext cx="1986879" cy="39598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786" y="2420888"/>
            <a:ext cx="1954711" cy="395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DoitMission08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 프로젝트가 제대로 작동하지 않아서 우리가 직접 </a:t>
            </a:r>
            <a:r>
              <a:rPr lang="en-US" altLang="ko-KR" b="1" dirty="0" smtClean="0">
                <a:sym typeface="Wingdings" panose="05000000000000000000" pitchFamily="2" charset="2"/>
              </a:rPr>
              <a:t>JoyMission08</a:t>
            </a:r>
            <a:r>
              <a:rPr lang="ko-KR" altLang="en-US" b="1" dirty="0" smtClean="0">
                <a:sym typeface="Wingdings" panose="05000000000000000000" pitchFamily="2" charset="2"/>
              </a:rPr>
              <a:t>을 직접 만듭니다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새로운 프로젝트 </a:t>
            </a:r>
            <a:r>
              <a:rPr lang="en-US" altLang="ko-KR" dirty="0" smtClean="0">
                <a:sym typeface="Wingdings" panose="05000000000000000000" pitchFamily="2" charset="2"/>
              </a:rPr>
              <a:t>JoyMission08 </a:t>
            </a:r>
            <a:r>
              <a:rPr lang="ko-KR" altLang="en-US" dirty="0" smtClean="0">
                <a:sym typeface="Wingdings" panose="05000000000000000000" pitchFamily="2" charset="2"/>
              </a:rPr>
              <a:t>만들고</a:t>
            </a:r>
            <a:r>
              <a:rPr lang="en-US" altLang="ko-KR" dirty="0" smtClean="0">
                <a:sym typeface="Wingdings" panose="05000000000000000000" pitchFamily="2" charset="2"/>
              </a:rPr>
              <a:t>, Do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it</a:t>
            </a:r>
            <a:r>
              <a:rPr lang="en-US" altLang="ko-KR" dirty="0" smtClean="0">
                <a:sym typeface="Wingdings" panose="05000000000000000000" pitchFamily="2" charset="2"/>
              </a:rPr>
              <a:t>Mission08 </a:t>
            </a:r>
            <a:r>
              <a:rPr lang="ko-KR" altLang="en-US" dirty="0" smtClean="0">
                <a:sym typeface="Wingdings" panose="05000000000000000000" pitchFamily="2" charset="2"/>
              </a:rPr>
              <a:t>폴더에 있는 파일들을 선택적으로 복사해와서 약간 수정하여 다음과 같은 것을 만들어 보십시오</a:t>
            </a:r>
            <a:r>
              <a:rPr lang="en-US" altLang="ko-KR" dirty="0" smtClean="0">
                <a:sym typeface="Wingdings" panose="05000000000000000000" pitchFamily="2" charset="2"/>
              </a:rPr>
              <a:t>.  JoyMission08 </a:t>
            </a:r>
            <a:r>
              <a:rPr lang="ko-KR" altLang="en-US" dirty="0" smtClean="0">
                <a:sym typeface="Wingdings" panose="05000000000000000000" pitchFamily="2" charset="2"/>
              </a:rPr>
              <a:t>폴더에 필요 없는 파일들은 삭제하십시오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이런 실습을 통해 어떤 종류의 파일들이 중요하고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서로 연관되어 있는지 알 수 있는 좋은 기회입니다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DoitMission08: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세 개 이상의 화면 만들어 전환하기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103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2420889"/>
            <a:ext cx="1989179" cy="39598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86" y="2420888"/>
            <a:ext cx="1954711" cy="395989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193" y="2420888"/>
            <a:ext cx="1943112" cy="39598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5555" y="2430283"/>
            <a:ext cx="1309823" cy="261351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5542" y="3150363"/>
            <a:ext cx="1254653" cy="253011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7800" y="3600628"/>
            <a:ext cx="1292563" cy="258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38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이렇게 만든 부분 레이아웃</a:t>
            </a:r>
            <a:r>
              <a:rPr lang="en-US" altLang="ko-KR" b="1" dirty="0" smtClean="0">
                <a:sym typeface="Wingdings" panose="05000000000000000000" pitchFamily="2" charset="2"/>
              </a:rPr>
              <a:t>(sub1.xml)</a:t>
            </a:r>
            <a:r>
              <a:rPr lang="ko-KR" altLang="en-US" dirty="0" smtClean="0">
                <a:sym typeface="Wingdings" panose="05000000000000000000" pitchFamily="2" charset="2"/>
              </a:rPr>
              <a:t>은 전체 레이아웃</a:t>
            </a:r>
            <a:r>
              <a:rPr lang="en-US" altLang="ko-KR" b="1" dirty="0" smtClean="0">
                <a:sym typeface="Wingdings" panose="05000000000000000000" pitchFamily="2" charset="2"/>
              </a:rPr>
              <a:t>(activity_menu.xml)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ko-KR" altLang="en-US" dirty="0" smtClean="0">
                <a:sym typeface="Wingdings" panose="05000000000000000000" pitchFamily="2" charset="2"/>
              </a:rPr>
              <a:t>추가하기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버튼을 클릭하여 안쪽 </a:t>
            </a:r>
            <a:r>
              <a:rPr lang="ko-KR" altLang="en-US" dirty="0" err="1" smtClean="0">
                <a:sym typeface="Wingdings" panose="05000000000000000000" pitchFamily="2" charset="2"/>
              </a:rPr>
              <a:t>리니어</a:t>
            </a:r>
            <a:r>
              <a:rPr lang="ko-KR" altLang="en-US" dirty="0" smtClean="0">
                <a:sym typeface="Wingdings" panose="05000000000000000000" pitchFamily="2" charset="2"/>
              </a:rPr>
              <a:t> 레이아웃에 추가하기 위해 만든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소스 코드를 입력하여 전체 레이아웃에 부분 레이아웃을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ym typeface="Wingdings" panose="05000000000000000000" pitchFamily="2" charset="2"/>
              </a:rPr>
              <a:t>activity_menu.xml </a:t>
            </a:r>
            <a:r>
              <a:rPr lang="ko-KR" altLang="en-US" dirty="0" smtClean="0">
                <a:sym typeface="Wingdings" panose="05000000000000000000" pitchFamily="2" charset="2"/>
              </a:rPr>
              <a:t>파일의 짝인 </a:t>
            </a:r>
            <a:r>
              <a:rPr lang="en-US" altLang="ko-KR" b="1" dirty="0" smtClean="0">
                <a:sym typeface="Wingdings" panose="05000000000000000000" pitchFamily="2" charset="2"/>
              </a:rPr>
              <a:t>MenuActivity.java </a:t>
            </a:r>
            <a:r>
              <a:rPr lang="ko-KR" altLang="en-US" dirty="0" smtClean="0">
                <a:sym typeface="Wingdings" panose="05000000000000000000" pitchFamily="2" charset="2"/>
              </a:rPr>
              <a:t>파일을 다음과 같이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89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7258" y="836712"/>
            <a:ext cx="11365852" cy="5909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public class </a:t>
            </a:r>
            <a:r>
              <a:rPr lang="en-US" altLang="ko-KR" dirty="0" err="1">
                <a:latin typeface="Consolas" panose="020B0609020204030204" pitchFamily="49" charset="0"/>
              </a:rPr>
              <a:t>MenuActivity</a:t>
            </a:r>
            <a:r>
              <a:rPr lang="en-US" altLang="ko-KR" dirty="0">
                <a:latin typeface="Consolas" panose="020B0609020204030204" pitchFamily="49" charset="0"/>
              </a:rPr>
              <a:t> extends AppCompatActivity {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LinearLayout container</a:t>
            </a:r>
            <a:r>
              <a:rPr lang="en-US" altLang="ko-KR" dirty="0" smtClean="0">
                <a:latin typeface="Consolas" panose="020B0609020204030204" pitchFamily="49" charset="0"/>
              </a:rPr>
              <a:t>;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setContentView(</a:t>
            </a:r>
            <a:r>
              <a:rPr lang="en-US" altLang="ko-KR" dirty="0" err="1">
                <a:latin typeface="Consolas" panose="020B0609020204030204" pitchFamily="49" charset="0"/>
              </a:rPr>
              <a:t>R.layout.</a:t>
            </a:r>
            <a:r>
              <a:rPr lang="en-US" altLang="ko-KR" dirty="0" err="1">
                <a:solidFill>
                  <a:srgbClr val="C00000"/>
                </a:solidFill>
                <a:latin typeface="Consolas" panose="020B0609020204030204" pitchFamily="49" charset="0"/>
              </a:rPr>
              <a:t>activity_menu</a:t>
            </a:r>
            <a:r>
              <a:rPr lang="en-US" altLang="ko-KR" dirty="0" smtClean="0">
                <a:latin typeface="Consolas" panose="020B0609020204030204" pitchFamily="49" charset="0"/>
              </a:rPr>
              <a:t>);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    container = findViewById(</a:t>
            </a:r>
            <a:r>
              <a:rPr lang="en-US" altLang="ko-KR" dirty="0" err="1">
                <a:latin typeface="Consolas" panose="020B0609020204030204" pitchFamily="49" charset="0"/>
              </a:rPr>
              <a:t>R.id.container</a:t>
            </a:r>
            <a:r>
              <a:rPr lang="en-US" altLang="ko-KR" dirty="0">
                <a:latin typeface="Consolas" panose="020B0609020204030204" pitchFamily="49" charset="0"/>
              </a:rPr>
              <a:t>);</a:t>
            </a: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    Button </a:t>
            </a:r>
            <a:r>
              <a:rPr lang="en-US" altLang="ko-KR" dirty="0" err="1">
                <a:latin typeface="Consolas" panose="020B0609020204030204" pitchFamily="49" charset="0"/>
              </a:rPr>
              <a:t>button</a:t>
            </a:r>
            <a:r>
              <a:rPr lang="en-US" altLang="ko-KR" dirty="0">
                <a:latin typeface="Consolas" panose="020B0609020204030204" pitchFamily="49" charset="0"/>
              </a:rPr>
              <a:t> = findViewById(</a:t>
            </a:r>
            <a:r>
              <a:rPr lang="en-US" altLang="ko-KR" dirty="0" err="1">
                <a:latin typeface="Consolas" panose="020B0609020204030204" pitchFamily="49" charset="0"/>
              </a:rPr>
              <a:t>R.id.button</a:t>
            </a:r>
            <a:r>
              <a:rPr lang="en-US" altLang="ko-KR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dirty="0">
                <a:latin typeface="Consolas" panose="020B0609020204030204" pitchFamily="49" charset="0"/>
              </a:rPr>
              <a:t>(new </a:t>
            </a:r>
            <a:r>
              <a:rPr lang="en-US" altLang="ko-KR" b="1" dirty="0" err="1">
                <a:latin typeface="Consolas" panose="020B0609020204030204" pitchFamily="49" charset="0"/>
              </a:rPr>
              <a:t>View.OnClickListener</a:t>
            </a:r>
            <a:r>
              <a:rPr lang="en-US" altLang="ko-KR" b="1" dirty="0">
                <a:latin typeface="Consolas" panose="020B0609020204030204" pitchFamily="49" charset="0"/>
              </a:rPr>
              <a:t>()</a:t>
            </a:r>
            <a:r>
              <a:rPr lang="en-US" altLang="ko-KR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public void </a:t>
            </a:r>
            <a:r>
              <a:rPr lang="en-US" altLang="ko-KR" dirty="0" err="1">
                <a:latin typeface="Consolas" panose="020B0609020204030204" pitchFamily="49" charset="0"/>
              </a:rPr>
              <a:t>onClick</a:t>
            </a:r>
            <a:r>
              <a:rPr lang="en-US" altLang="ko-KR" dirty="0">
                <a:latin typeface="Consolas" panose="020B0609020204030204" pitchFamily="49" charset="0"/>
              </a:rPr>
              <a:t>(View view) {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    </a:t>
            </a:r>
            <a:r>
              <a:rPr lang="en-US" altLang="ko-KR" dirty="0" err="1">
                <a:latin typeface="Consolas" panose="020B0609020204030204" pitchFamily="49" charset="0"/>
              </a:rPr>
              <a:t>LayoutInflater</a:t>
            </a: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latin typeface="Consolas" panose="020B0609020204030204" pitchFamily="49" charset="0"/>
              </a:rPr>
              <a:t>inflater</a:t>
            </a:r>
            <a:r>
              <a:rPr lang="en-US" altLang="ko-KR" dirty="0">
                <a:latin typeface="Consolas" panose="020B0609020204030204" pitchFamily="49" charset="0"/>
              </a:rPr>
              <a:t> = (</a:t>
            </a:r>
            <a:r>
              <a:rPr lang="en-US" altLang="ko-KR" dirty="0" err="1">
                <a:latin typeface="Consolas" panose="020B0609020204030204" pitchFamily="49" charset="0"/>
              </a:rPr>
              <a:t>LayoutInflater</a:t>
            </a:r>
            <a:r>
              <a:rPr lang="en-US" altLang="ko-KR" dirty="0" smtClean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                                 </a:t>
            </a:r>
            <a:r>
              <a:rPr lang="en-US" altLang="ko-KR" dirty="0" err="1">
                <a:latin typeface="Consolas" panose="020B0609020204030204" pitchFamily="49" charset="0"/>
              </a:rPr>
              <a:t>getSystemService</a:t>
            </a:r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latin typeface="Consolas" panose="020B0609020204030204" pitchFamily="49" charset="0"/>
              </a:rPr>
              <a:t>Context.LAYOUT_INFLATER_SERVICE</a:t>
            </a:r>
            <a:r>
              <a:rPr lang="en-US" altLang="ko-KR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    </a:t>
            </a:r>
            <a:r>
              <a:rPr lang="en-US" altLang="ko-KR" dirty="0" err="1">
                <a:latin typeface="Consolas" panose="020B0609020204030204" pitchFamily="49" charset="0"/>
              </a:rPr>
              <a:t>inflater.inflate</a:t>
            </a:r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</a:rPr>
              <a:t>R.layout.sub1</a:t>
            </a:r>
            <a:r>
              <a:rPr lang="en-US" altLang="ko-KR" dirty="0">
                <a:latin typeface="Consolas" panose="020B0609020204030204" pitchFamily="49" charset="0"/>
              </a:rPr>
              <a:t>, container, true);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    </a:t>
            </a:r>
            <a:r>
              <a:rPr lang="en-US" altLang="ko-KR" dirty="0" err="1">
                <a:latin typeface="Consolas" panose="020B0609020204030204" pitchFamily="49" charset="0"/>
              </a:rPr>
              <a:t>CheckBox</a:t>
            </a: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latin typeface="Consolas" panose="020B0609020204030204" pitchFamily="49" charset="0"/>
              </a:rPr>
              <a:t>checkBox</a:t>
            </a:r>
            <a:r>
              <a:rPr lang="en-US" altLang="ko-KR" dirty="0"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latin typeface="Consolas" panose="020B0609020204030204" pitchFamily="49" charset="0"/>
              </a:rPr>
              <a:t>container.findViewById</a:t>
            </a:r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latin typeface="Consolas" panose="020B0609020204030204" pitchFamily="49" charset="0"/>
              </a:rPr>
              <a:t>R.id.checkBox</a:t>
            </a:r>
            <a:r>
              <a:rPr lang="en-US" altLang="ko-KR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    </a:t>
            </a:r>
            <a:r>
              <a:rPr lang="en-US" altLang="ko-KR" dirty="0" err="1">
                <a:latin typeface="Consolas" panose="020B0609020204030204" pitchFamily="49" charset="0"/>
              </a:rPr>
              <a:t>checkBox.setText</a:t>
            </a:r>
            <a:r>
              <a:rPr lang="en-US" altLang="ko-KR" dirty="0">
                <a:latin typeface="Consolas" panose="020B0609020204030204" pitchFamily="49" charset="0"/>
              </a:rPr>
              <a:t>("</a:t>
            </a:r>
            <a:r>
              <a:rPr lang="ko-KR" altLang="en-US" dirty="0">
                <a:latin typeface="Consolas" panose="020B0609020204030204" pitchFamily="49" charset="0"/>
              </a:rPr>
              <a:t>로딩되었어요</a:t>
            </a:r>
            <a:r>
              <a:rPr lang="en-US" altLang="ko-KR" dirty="0">
                <a:latin typeface="Consolas" panose="020B0609020204030204" pitchFamily="49" charset="0"/>
              </a:rPr>
              <a:t>.");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});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</a:t>
            </a:r>
            <a:r>
              <a:rPr lang="en-US" altLang="ko-KR" dirty="0" smtClean="0">
                <a:latin typeface="Consolas" panose="020B0609020204030204" pitchFamily="49" charset="0"/>
              </a:rPr>
              <a:t>}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}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677788" y="1292914"/>
            <a:ext cx="2207656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b="1" dirty="0">
                <a:sym typeface="Wingdings" panose="05000000000000000000" pitchFamily="2" charset="2"/>
              </a:rPr>
              <a:t>MenuActivity.java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전체 레이아웃</a:t>
            </a:r>
            <a:r>
              <a:rPr lang="en-US" altLang="ko-KR" dirty="0" smtClean="0">
                <a:sym typeface="Wingdings" panose="05000000000000000000" pitchFamily="2" charset="2"/>
              </a:rPr>
              <a:t>(activity_menu.xml)</a:t>
            </a:r>
            <a:r>
              <a:rPr lang="ko-KR" altLang="en-US" dirty="0" smtClean="0">
                <a:sym typeface="Wingdings" panose="05000000000000000000" pitchFamily="2" charset="2"/>
              </a:rPr>
              <a:t>의 안쪽 </a:t>
            </a:r>
            <a:r>
              <a:rPr lang="ko-KR" altLang="en-US" dirty="0" err="1" smtClean="0">
                <a:sym typeface="Wingdings" panose="05000000000000000000" pitchFamily="2" charset="2"/>
              </a:rPr>
              <a:t>리</a:t>
            </a:r>
            <a:r>
              <a:rPr lang="ko-KR" altLang="en-US" dirty="0" err="1">
                <a:sym typeface="Wingdings" panose="05000000000000000000" pitchFamily="2" charset="2"/>
              </a:rPr>
              <a:t>니</a:t>
            </a:r>
            <a:r>
              <a:rPr lang="ko-KR" altLang="en-US" dirty="0" err="1" smtClean="0">
                <a:sym typeface="Wingdings" panose="05000000000000000000" pitchFamily="2" charset="2"/>
              </a:rPr>
              <a:t>어</a:t>
            </a:r>
            <a:r>
              <a:rPr lang="ko-KR" altLang="en-US" dirty="0" smtClean="0">
                <a:sym typeface="Wingdings" panose="05000000000000000000" pitchFamily="2" charset="2"/>
              </a:rPr>
              <a:t> 레이아웃 </a:t>
            </a:r>
            <a:r>
              <a:rPr lang="en-US" altLang="ko-KR" dirty="0" smtClean="0">
                <a:sym typeface="Wingdings" panose="05000000000000000000" pitchFamily="2" charset="2"/>
              </a:rPr>
              <a:t>id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en-US" altLang="ko-KR" b="1" dirty="0" smtClean="0">
                <a:sym typeface="Wingdings" panose="05000000000000000000" pitchFamily="2" charset="2"/>
              </a:rPr>
              <a:t>container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인 것을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그래서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안쪽 </a:t>
            </a:r>
            <a:r>
              <a:rPr lang="ko-KR" altLang="en-US" dirty="0" err="1" smtClean="0">
                <a:sym typeface="Wingdings" panose="05000000000000000000" pitchFamily="2" charset="2"/>
              </a:rPr>
              <a:t>리니어</a:t>
            </a:r>
            <a:r>
              <a:rPr lang="ko-KR" altLang="en-US" dirty="0" smtClean="0">
                <a:sym typeface="Wingdings" panose="05000000000000000000" pitchFamily="2" charset="2"/>
              </a:rPr>
              <a:t> 레이아웃을 참조하기 위해 </a:t>
            </a:r>
            <a:r>
              <a:rPr lang="en-US" altLang="ko-KR" dirty="0" smtClean="0">
                <a:sym typeface="Wingdings" panose="05000000000000000000" pitchFamily="2" charset="2"/>
              </a:rPr>
              <a:t>findViewById(</a:t>
            </a:r>
            <a:r>
              <a:rPr lang="en-US" altLang="ko-KR" b="1" dirty="0" err="1" smtClean="0">
                <a:sym typeface="Wingdings" panose="05000000000000000000" pitchFamily="2" charset="2"/>
              </a:rPr>
              <a:t>R.id.container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라고 입력했습니다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그런 다음 </a:t>
            </a:r>
            <a:r>
              <a:rPr lang="en-US" altLang="ko-KR" b="1" dirty="0" smtClean="0">
                <a:sym typeface="Wingdings" panose="05000000000000000000" pitchFamily="2" charset="2"/>
              </a:rPr>
              <a:t>container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라는 변수에 할당했습니다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이렇게 하면 버튼을 클릭했을 때 호출되는 </a:t>
            </a:r>
            <a:r>
              <a:rPr lang="en-US" altLang="ko-KR" dirty="0" smtClean="0">
                <a:sym typeface="Wingdings" panose="05000000000000000000" pitchFamily="2" charset="2"/>
              </a:rPr>
              <a:t>onClick()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</a:t>
            </a:r>
            <a:r>
              <a:rPr lang="ko-KR" altLang="en-US" dirty="0" smtClean="0">
                <a:sym typeface="Wingdings" panose="05000000000000000000" pitchFamily="2" charset="2"/>
              </a:rPr>
              <a:t> 안에서 </a:t>
            </a:r>
            <a:r>
              <a:rPr lang="en-US" altLang="ko-KR" dirty="0" smtClean="0">
                <a:sym typeface="Wingdings" panose="05000000000000000000" pitchFamily="2" charset="2"/>
              </a:rPr>
              <a:t>container </a:t>
            </a:r>
            <a:r>
              <a:rPr lang="ko-KR" altLang="en-US" dirty="0" smtClean="0">
                <a:sym typeface="Wingdings" panose="05000000000000000000" pitchFamily="2" charset="2"/>
              </a:rPr>
              <a:t>변수를 참조할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부분 레이아웃</a:t>
            </a:r>
            <a:r>
              <a:rPr lang="en-US" altLang="ko-KR" dirty="0" smtClean="0">
                <a:sym typeface="Wingdings" panose="05000000000000000000" pitchFamily="2" charset="2"/>
              </a:rPr>
              <a:t>(sub1.xml)</a:t>
            </a:r>
            <a:r>
              <a:rPr lang="ko-KR" altLang="en-US" dirty="0" smtClean="0">
                <a:sym typeface="Wingdings" panose="05000000000000000000" pitchFamily="2" charset="2"/>
              </a:rPr>
              <a:t>의 내용을 메모리에 </a:t>
            </a:r>
            <a:r>
              <a:rPr lang="ko-KR" altLang="en-US" dirty="0" err="1" smtClean="0">
                <a:sym typeface="Wingdings" panose="05000000000000000000" pitchFamily="2" charset="2"/>
              </a:rPr>
              <a:t>객체화하면</a:t>
            </a:r>
            <a:r>
              <a:rPr lang="ko-KR" altLang="en-US" dirty="0" smtClean="0">
                <a:sym typeface="Wingdings" panose="05000000000000000000" pitchFamily="2" charset="2"/>
              </a:rPr>
              <a:t>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위에서 작성한 코드를 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getSystemService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이용해서 </a:t>
            </a:r>
            <a:r>
              <a:rPr lang="en-US" altLang="ko-KR" dirty="0" err="1" smtClean="0">
                <a:sym typeface="Wingdings" panose="05000000000000000000" pitchFamily="2" charset="2"/>
              </a:rPr>
              <a:t>LayerInflater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</a:t>
            </a:r>
            <a:r>
              <a:rPr lang="ko-KR" altLang="en-US" dirty="0">
                <a:sym typeface="Wingdings" panose="05000000000000000000" pitchFamily="2" charset="2"/>
              </a:rPr>
              <a:t>참</a:t>
            </a:r>
            <a:r>
              <a:rPr lang="ko-KR" altLang="en-US" dirty="0" smtClean="0">
                <a:sym typeface="Wingdings" panose="05000000000000000000" pitchFamily="2" charset="2"/>
              </a:rPr>
              <a:t>조합니다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그리고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참조한 </a:t>
            </a:r>
            <a:r>
              <a:rPr lang="en-US" altLang="ko-KR" dirty="0" smtClean="0">
                <a:sym typeface="Wingdings" panose="05000000000000000000" pitchFamily="2" charset="2"/>
              </a:rPr>
              <a:t>inflate()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R.layout.sub1.container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전달합니다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이것이 바로 </a:t>
            </a:r>
            <a:r>
              <a:rPr lang="en-US" altLang="ko-KR" dirty="0" smtClean="0">
                <a:sym typeface="Wingdings" panose="05000000000000000000" pitchFamily="2" charset="2"/>
              </a:rPr>
              <a:t>container id</a:t>
            </a:r>
            <a:r>
              <a:rPr lang="ko-KR" altLang="en-US" dirty="0" smtClean="0">
                <a:sym typeface="Wingdings" panose="05000000000000000000" pitchFamily="2" charset="2"/>
              </a:rPr>
              <a:t>를 갖는 </a:t>
            </a:r>
            <a:r>
              <a:rPr lang="ko-KR" altLang="en-US" dirty="0" err="1" smtClean="0">
                <a:sym typeface="Wingdings" panose="05000000000000000000" pitchFamily="2" charset="2"/>
              </a:rPr>
              <a:t>리니어</a:t>
            </a:r>
            <a:r>
              <a:rPr lang="ko-KR" altLang="en-US" dirty="0" smtClean="0">
                <a:sym typeface="Wingdings" panose="05000000000000000000" pitchFamily="2" charset="2"/>
              </a:rPr>
              <a:t> 레이아웃 객체에 </a:t>
            </a:r>
            <a:r>
              <a:rPr lang="en-US" altLang="ko-KR" dirty="0" smtClean="0">
                <a:sym typeface="Wingdings" panose="05000000000000000000" pitchFamily="2" charset="2"/>
              </a:rPr>
              <a:t>sub1.xml </a:t>
            </a:r>
            <a:r>
              <a:rPr lang="ko-KR" altLang="en-US" dirty="0" smtClean="0">
                <a:sym typeface="Wingdings" panose="05000000000000000000" pitchFamily="2" charset="2"/>
              </a:rPr>
              <a:t>파일의 레이아웃을 설정하는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37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AndroidManifest.xml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수정하기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마지막으로 앱이 </a:t>
            </a:r>
            <a:r>
              <a:rPr lang="ko-KR" altLang="en-US" dirty="0" smtClean="0">
                <a:sym typeface="Wingdings" panose="05000000000000000000" pitchFamily="2" charset="2"/>
              </a:rPr>
              <a:t>실행되었을 때</a:t>
            </a:r>
            <a:r>
              <a:rPr lang="en-US" altLang="ko-KR" dirty="0" smtClean="0">
                <a:sym typeface="Wingdings" panose="05000000000000000000" pitchFamily="2" charset="2"/>
              </a:rPr>
              <a:t>, MainActivity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화면이 아니라 프로젝트에 새로 추가한 </a:t>
            </a:r>
            <a:r>
              <a:rPr lang="en-US" altLang="ko-KR" dirty="0" err="1" smtClean="0">
                <a:sym typeface="Wingdings" panose="05000000000000000000" pitchFamily="2" charset="2"/>
              </a:rPr>
              <a:t>MenuActivity</a:t>
            </a:r>
            <a:r>
              <a:rPr lang="ko-KR" altLang="en-US" dirty="0" smtClean="0">
                <a:sym typeface="Wingdings" panose="05000000000000000000" pitchFamily="2" charset="2"/>
              </a:rPr>
              <a:t>화면이 나타나도록 </a:t>
            </a:r>
            <a:r>
              <a:rPr lang="en-US" altLang="ko-KR" dirty="0" smtClean="0">
                <a:sym typeface="Wingdings" panose="05000000000000000000" pitchFamily="2" charset="2"/>
              </a:rPr>
              <a:t>Manifest </a:t>
            </a:r>
            <a:r>
              <a:rPr lang="ko-KR" altLang="en-US" dirty="0" smtClean="0">
                <a:sym typeface="Wingdings" panose="05000000000000000000" pitchFamily="2" charset="2"/>
              </a:rPr>
              <a:t>파일을 수정해야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프로젝트 창에서 </a:t>
            </a:r>
            <a:r>
              <a:rPr lang="en-US" altLang="ko-KR" dirty="0" smtClean="0">
                <a:sym typeface="Wingdings" panose="05000000000000000000" pitchFamily="2" charset="2"/>
              </a:rPr>
              <a:t>/app/manifest/ </a:t>
            </a:r>
            <a:r>
              <a:rPr lang="ko-KR" altLang="en-US" dirty="0" smtClean="0">
                <a:sym typeface="Wingdings" panose="05000000000000000000" pitchFamily="2" charset="2"/>
              </a:rPr>
              <a:t>폴더 안에 있는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AndroidManifest.xml </a:t>
            </a:r>
            <a:r>
              <a:rPr lang="ko-KR" altLang="en-US" dirty="0" smtClean="0">
                <a:sym typeface="Wingdings" panose="05000000000000000000" pitchFamily="2" charset="2"/>
              </a:rPr>
              <a:t>파일을 열고 </a:t>
            </a:r>
            <a:r>
              <a:rPr lang="en-US" altLang="ko-KR" dirty="0" smtClean="0">
                <a:sym typeface="Wingdings" panose="05000000000000000000" pitchFamily="2" charset="2"/>
              </a:rPr>
              <a:t>&lt;activity&gt; </a:t>
            </a:r>
            <a:r>
              <a:rPr lang="ko-KR" altLang="en-US" dirty="0" smtClean="0">
                <a:sym typeface="Wingdings" panose="05000000000000000000" pitchFamily="2" charset="2"/>
              </a:rPr>
              <a:t>태그 안에 있는 </a:t>
            </a:r>
            <a:r>
              <a:rPr lang="en-US" altLang="ko-KR" dirty="0" err="1" smtClean="0">
                <a:sym typeface="Wingdings" panose="05000000000000000000" pitchFamily="2" charset="2"/>
              </a:rPr>
              <a:t>android:name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 값들을 아래와 같이 모두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3100" y="3068960"/>
            <a:ext cx="10755468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    &lt;!-- &lt;</a:t>
            </a:r>
            <a:r>
              <a:rPr lang="en-US" altLang="ko-KR" dirty="0">
                <a:latin typeface="Consolas" panose="020B0609020204030204" pitchFamily="49" charset="0"/>
              </a:rPr>
              <a:t>activity android:name=".MainActivity"&gt;&lt;/activity</a:t>
            </a:r>
            <a:r>
              <a:rPr lang="en-US" altLang="ko-KR" dirty="0" smtClean="0">
                <a:latin typeface="Consolas" panose="020B0609020204030204" pitchFamily="49" charset="0"/>
              </a:rPr>
              <a:t>&gt; --&gt;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    &lt;activity </a:t>
            </a:r>
            <a:r>
              <a:rPr lang="en-US" altLang="ko-KR" dirty="0" err="1">
                <a:latin typeface="Consolas" panose="020B0609020204030204" pitchFamily="49" charset="0"/>
              </a:rPr>
              <a:t>android:name</a:t>
            </a:r>
            <a:r>
              <a:rPr lang="en-US" altLang="ko-KR" dirty="0">
                <a:latin typeface="Consolas" panose="020B0609020204030204" pitchFamily="49" charset="0"/>
              </a:rPr>
              <a:t>=".</a:t>
            </a:r>
            <a:r>
              <a:rPr lang="en-US" altLang="ko-KR" b="1" dirty="0" err="1">
                <a:latin typeface="Consolas" panose="020B0609020204030204" pitchFamily="49" charset="0"/>
              </a:rPr>
              <a:t>MenuActivity</a:t>
            </a:r>
            <a:r>
              <a:rPr lang="en-US" altLang="ko-KR" dirty="0"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&lt;intent-filter&gt;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    &lt;action </a:t>
            </a:r>
            <a:r>
              <a:rPr lang="en-US" altLang="ko-KR" dirty="0" err="1">
                <a:latin typeface="Consolas" panose="020B0609020204030204" pitchFamily="49" charset="0"/>
              </a:rPr>
              <a:t>android:name</a:t>
            </a:r>
            <a:r>
              <a:rPr lang="en-US" altLang="ko-KR" dirty="0">
                <a:latin typeface="Consolas" panose="020B0609020204030204" pitchFamily="49" charset="0"/>
              </a:rPr>
              <a:t>="</a:t>
            </a:r>
            <a:r>
              <a:rPr lang="en-US" altLang="ko-KR" dirty="0" err="1">
                <a:latin typeface="Consolas" panose="020B0609020204030204" pitchFamily="49" charset="0"/>
              </a:rPr>
              <a:t>android.intent.action.MAIN</a:t>
            </a:r>
            <a:r>
              <a:rPr lang="en-US" altLang="ko-KR" dirty="0">
                <a:latin typeface="Consolas" panose="020B0609020204030204" pitchFamily="49" charset="0"/>
              </a:rPr>
              <a:t>" </a:t>
            </a:r>
            <a:r>
              <a:rPr lang="en-US" altLang="ko-KR" dirty="0" smtClean="0">
                <a:latin typeface="Consolas" panose="020B0609020204030204" pitchFamily="49" charset="0"/>
              </a:rPr>
              <a:t>/&gt;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            &lt;category </a:t>
            </a:r>
            <a:r>
              <a:rPr lang="en-US" altLang="ko-KR" dirty="0" err="1">
                <a:latin typeface="Consolas" panose="020B0609020204030204" pitchFamily="49" charset="0"/>
              </a:rPr>
              <a:t>android:name</a:t>
            </a:r>
            <a:r>
              <a:rPr lang="en-US" altLang="ko-KR" dirty="0">
                <a:latin typeface="Consolas" panose="020B0609020204030204" pitchFamily="49" charset="0"/>
              </a:rPr>
              <a:t>="</a:t>
            </a:r>
            <a:r>
              <a:rPr lang="en-US" altLang="ko-KR" dirty="0" err="1">
                <a:latin typeface="Consolas" panose="020B0609020204030204" pitchFamily="49" charset="0"/>
              </a:rPr>
              <a:t>android.intent.category.LAUNCHER</a:t>
            </a:r>
            <a:r>
              <a:rPr lang="en-US" altLang="ko-KR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&lt;/intent-filter&gt;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&lt;/activity&gt;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363900" y="3028586"/>
            <a:ext cx="2093843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400" dirty="0">
                <a:sym typeface="Wingdings" panose="05000000000000000000" pitchFamily="2" charset="2"/>
              </a:rPr>
              <a:t>a comment </a:t>
            </a:r>
            <a:r>
              <a:rPr lang="en-US" altLang="ko-KR" sz="1400" dirty="0" smtClean="0">
                <a:sym typeface="Wingdings" panose="05000000000000000000" pitchFamily="2" charset="2"/>
              </a:rPr>
              <a:t>line in </a:t>
            </a:r>
            <a:r>
              <a:rPr lang="en-US" altLang="ko-KR" sz="1400" dirty="0">
                <a:sym typeface="Wingdings" panose="05000000000000000000" pitchFamily="2" charset="2"/>
              </a:rPr>
              <a:t>xml</a:t>
            </a:r>
            <a:endParaRPr lang="ko-KR" altLang="en-US" sz="140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1487488" y="3068960"/>
            <a:ext cx="648072" cy="307777"/>
          </a:xfrm>
          <a:prstGeom prst="roundRect">
            <a:avLst/>
          </a:prstGeom>
          <a:solidFill>
            <a:schemeClr val="bg1">
              <a:lumMod val="9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8438690" y="3075964"/>
            <a:ext cx="648072" cy="307777"/>
          </a:xfrm>
          <a:prstGeom prst="roundRect">
            <a:avLst/>
          </a:prstGeom>
          <a:solidFill>
            <a:schemeClr val="bg1">
              <a:lumMod val="9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29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정리하기</a:t>
            </a:r>
            <a:r>
              <a:rPr lang="en-US" altLang="ko-KR" b="1" dirty="0" smtClean="0">
                <a:sym typeface="Wingdings" panose="05000000000000000000" pitchFamily="2" charset="2"/>
              </a:rPr>
              <a:t>:</a:t>
            </a: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LayoutInflater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객체의 </a:t>
            </a:r>
            <a:r>
              <a:rPr lang="en-US" altLang="ko-KR" dirty="0" smtClean="0">
                <a:sym typeface="Wingdings" panose="05000000000000000000" pitchFamily="2" charset="2"/>
              </a:rPr>
              <a:t>inflate()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메소드에서</a:t>
            </a:r>
            <a:r>
              <a:rPr lang="ko-KR" altLang="en-US" dirty="0" smtClean="0">
                <a:sym typeface="Wingdings" panose="05000000000000000000" pitchFamily="2" charset="2"/>
              </a:rPr>
              <a:t> 첫째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리소스를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둘째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부모 컨테이너를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지정합니다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LayoutInflater</a:t>
            </a:r>
            <a:r>
              <a:rPr lang="ko-KR" altLang="en-US" dirty="0" smtClean="0">
                <a:sym typeface="Wingdings" panose="05000000000000000000" pitchFamily="2" charset="2"/>
              </a:rPr>
              <a:t>객체는 시스템 서비스로 제공되므로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err="1" smtClean="0">
                <a:sym typeface="Wingdings" panose="05000000000000000000" pitchFamily="2" charset="2"/>
              </a:rPr>
              <a:t>getSystemService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호출하는 방법을 사용하거나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err="1" smtClean="0">
                <a:sym typeface="Wingdings" panose="05000000000000000000" pitchFamily="2" charset="2"/>
              </a:rPr>
              <a:t>LayoutInflater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클래스의 </a:t>
            </a:r>
            <a:r>
              <a:rPr lang="en-US" altLang="ko-KR" dirty="0" smtClean="0">
                <a:sym typeface="Wingdings" panose="05000000000000000000" pitchFamily="2" charset="2"/>
              </a:rPr>
              <a:t>from()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호출하여 참조할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수도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658" y="813526"/>
            <a:ext cx="2194965" cy="43436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210" y="820860"/>
            <a:ext cx="2168166" cy="433633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977181" y="4555387"/>
            <a:ext cx="2135228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sym typeface="Wingdings" panose="05000000000000000000" pitchFamily="2" charset="2"/>
              </a:rPr>
              <a:t>부분 레이아웃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(sub1.xml)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을 </a:t>
            </a:r>
            <a:r>
              <a:rPr lang="ko-KR" altLang="en-US" sz="1400" b="1" dirty="0" err="1" smtClean="0">
                <a:sym typeface="Wingdings" panose="05000000000000000000" pitchFamily="2" charset="2"/>
              </a:rPr>
              <a:t>로딩하기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 전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9815405" y="4555387"/>
            <a:ext cx="2135228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err="1" smtClean="0">
                <a:sym typeface="Wingdings" panose="05000000000000000000" pitchFamily="2" charset="2"/>
              </a:rPr>
              <a:t>inflater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로 부분 레이아웃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(sub1.xml)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을 </a:t>
            </a:r>
            <a:r>
              <a:rPr lang="ko-KR" altLang="en-US" sz="1400" b="1" dirty="0" err="1" smtClean="0">
                <a:sym typeface="Wingdings" panose="05000000000000000000" pitchFamily="2" charset="2"/>
              </a:rPr>
              <a:t>로딩한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 후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39416" y="5374957"/>
            <a:ext cx="864096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Consolas" panose="020B0609020204030204" pitchFamily="49" charset="0"/>
              </a:rPr>
              <a:t>getSys</a:t>
            </a:r>
            <a:r>
              <a:rPr lang="en-US" altLang="ko-KR" dirty="0" err="1">
                <a:latin typeface="Consolas" panose="020B0609020204030204" pitchFamily="49" charset="0"/>
              </a:rPr>
              <a:t>temService</a:t>
            </a:r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latin typeface="Consolas" panose="020B0609020204030204" pitchFamily="49" charset="0"/>
              </a:rPr>
              <a:t>Context.LAYOUT_INFLATOR_SERVICE</a:t>
            </a:r>
            <a:r>
              <a:rPr lang="en-US" altLang="ko-KR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static </a:t>
            </a:r>
            <a:r>
              <a:rPr lang="en-US" altLang="ko-KR" dirty="0" err="1">
                <a:latin typeface="Consolas" panose="020B0609020204030204" pitchFamily="49" charset="0"/>
                <a:sym typeface="Wingdings" panose="05000000000000000000" pitchFamily="2" charset="2"/>
              </a:rPr>
              <a:t>LayoutInflater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latin typeface="Consolas" panose="020B0609020204030204" pitchFamily="49" charset="0"/>
                <a:sym typeface="Wingdings" panose="05000000000000000000" pitchFamily="2" charset="2"/>
              </a:rPr>
              <a:t>LayoutInflater.from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 (Context 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context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9416" y="2195572"/>
            <a:ext cx="559269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View inflate(int resource, </a:t>
            </a:r>
            <a:r>
              <a:rPr lang="en-US" altLang="ko-KR" dirty="0" err="1">
                <a:latin typeface="Consolas" panose="020B0609020204030204" pitchFamily="49" charset="0"/>
                <a:sym typeface="Wingdings" panose="05000000000000000000" pitchFamily="2" charset="2"/>
              </a:rPr>
              <a:t>ViewGroup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 root)</a:t>
            </a:r>
          </a:p>
        </p:txBody>
      </p:sp>
    </p:spTree>
    <p:extLst>
      <p:ext uri="{BB962C8B-B14F-4D97-AF65-F5344CB8AC3E}">
        <p14:creationId xmlns:p14="http://schemas.microsoft.com/office/powerpoint/2010/main" val="302311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대부분의 앱은 여러 화면으로 구성되어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화면을 전환하며 실행됩니다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화면은 </a:t>
            </a:r>
            <a:r>
              <a:rPr lang="en-US" altLang="ko-KR" dirty="0" smtClean="0">
                <a:sym typeface="Wingdings" panose="05000000000000000000" pitchFamily="2" charset="2"/>
              </a:rPr>
              <a:t>activity</a:t>
            </a:r>
            <a:r>
              <a:rPr lang="ko-KR" altLang="en-US" dirty="0" smtClean="0">
                <a:sym typeface="Wingdings" panose="05000000000000000000" pitchFamily="2" charset="2"/>
              </a:rPr>
              <a:t>로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앱을 만들기 위해서는 </a:t>
            </a:r>
            <a:r>
              <a:rPr lang="en-US" altLang="ko-KR" dirty="0" smtClean="0">
                <a:sym typeface="Wingdings" panose="05000000000000000000" pitchFamily="2" charset="2"/>
              </a:rPr>
              <a:t>activity</a:t>
            </a:r>
            <a:r>
              <a:rPr lang="ko-KR" altLang="en-US" dirty="0" smtClean="0">
                <a:sym typeface="Wingdings" panose="05000000000000000000" pitchFamily="2" charset="2"/>
              </a:rPr>
              <a:t>를 잘 다루는 것이 필수적입니다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</a:t>
            </a:r>
            <a:r>
              <a:rPr lang="ko-KR" altLang="en-US" dirty="0" smtClean="0">
                <a:sym typeface="Wingdings" panose="05000000000000000000" pitchFamily="2" charset="2"/>
              </a:rPr>
              <a:t>만 알면 앱을 잘 구현할 수 있을까요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아닙니다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안드로이드 앱은 다음 네 가지로 구성 요소 중에 하나입니다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갈 길이 멀다고요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한 걸음씩 가면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Activity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Service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Broadcast Receiver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Content Provider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앞의 실습에서 </a:t>
            </a:r>
            <a:r>
              <a:rPr lang="en-US" altLang="ko-KR" dirty="0" smtClean="0">
                <a:sym typeface="Wingdings" panose="05000000000000000000" pitchFamily="2" charset="2"/>
              </a:rPr>
              <a:t>&lt;activity&gt;</a:t>
            </a:r>
            <a:r>
              <a:rPr lang="ko-KR" altLang="en-US" dirty="0" smtClean="0">
                <a:sym typeface="Wingdings" panose="05000000000000000000" pitchFamily="2" charset="2"/>
              </a:rPr>
              <a:t>라는 태그를 본 적이 있을 것입니다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en-US" altLang="ko-KR" dirty="0" smtClean="0"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ym typeface="Wingdings" panose="05000000000000000000" pitchFamily="2" charset="2"/>
              </a:rPr>
              <a:t>만들어 앱에 추가하려면</a:t>
            </a:r>
            <a:r>
              <a:rPr lang="en-US" altLang="ko-KR" dirty="0" smtClean="0">
                <a:sym typeface="Wingdings" panose="05000000000000000000" pitchFamily="2" charset="2"/>
              </a:rPr>
              <a:t>, activity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Manifest </a:t>
            </a:r>
            <a:r>
              <a:rPr lang="ko-KR" altLang="en-US" dirty="0" smtClean="0">
                <a:sym typeface="Wingdings" panose="05000000000000000000" pitchFamily="2" charset="2"/>
              </a:rPr>
              <a:t>파일에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나머지 구성 요소도 같은 방법으로 추가할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Activity</a:t>
            </a:r>
            <a:r>
              <a:rPr lang="ko-KR" altLang="en-US" dirty="0" smtClean="0">
                <a:sym typeface="Wingdings" panose="05000000000000000000" pitchFamily="2" charset="2"/>
              </a:rPr>
              <a:t>를 소스 코드에서 띄울 때는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startActivity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새로 띄운 </a:t>
            </a:r>
            <a:r>
              <a:rPr lang="en-US" altLang="ko-KR" dirty="0" smtClean="0">
                <a:sym typeface="Wingdings" panose="05000000000000000000" pitchFamily="2" charset="2"/>
              </a:rPr>
              <a:t>activity</a:t>
            </a:r>
            <a:r>
              <a:rPr lang="ko-KR" altLang="en-US" dirty="0" smtClean="0">
                <a:sym typeface="Wingdings" panose="05000000000000000000" pitchFamily="2" charset="2"/>
              </a:rPr>
              <a:t>로부터 다시 원래의 </a:t>
            </a:r>
            <a:r>
              <a:rPr lang="en-US" altLang="ko-KR" dirty="0" smtClean="0">
                <a:sym typeface="Wingdings" panose="05000000000000000000" pitchFamily="2" charset="2"/>
              </a:rPr>
              <a:t>activity</a:t>
            </a:r>
            <a:r>
              <a:rPr lang="ko-KR" altLang="en-US" dirty="0" smtClean="0">
                <a:sym typeface="Wingdings" panose="05000000000000000000" pitchFamily="2" charset="2"/>
              </a:rPr>
              <a:t>로 돌아오면서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응답을 받아 처리하는 코드가 필요할 때는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startActivityForResult() </a:t>
            </a:r>
            <a:r>
              <a:rPr lang="ko-KR" altLang="en-US" dirty="0" smtClean="0">
                <a:sym typeface="Wingdings" panose="05000000000000000000" pitchFamily="2" charset="2"/>
              </a:rPr>
              <a:t>메소드를 사용해야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39416" y="5661248"/>
            <a:ext cx="1086179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Consolas" panose="020B0609020204030204" pitchFamily="49" charset="0"/>
              </a:rPr>
              <a:t>startActivityForResult</a:t>
            </a:r>
            <a:r>
              <a:rPr lang="en-US" altLang="ko-KR" dirty="0" smtClean="0">
                <a:latin typeface="Consolas" panose="020B0609020204030204" pitchFamily="49" charset="0"/>
              </a:rPr>
              <a:t>(Intent </a:t>
            </a:r>
            <a:r>
              <a:rPr lang="en-US" altLang="ko-KR" dirty="0" err="1" smtClean="0">
                <a:latin typeface="Consolas" panose="020B0609020204030204" pitchFamily="49" charset="0"/>
              </a:rPr>
              <a:t>intent</a:t>
            </a:r>
            <a:r>
              <a:rPr lang="en-US" altLang="ko-KR" dirty="0" smtClean="0">
                <a:latin typeface="Consolas" panose="020B0609020204030204" pitchFamily="49" charset="0"/>
              </a:rPr>
              <a:t>, int </a:t>
            </a:r>
            <a:r>
              <a:rPr lang="en-US" altLang="ko-KR" dirty="0" err="1" smtClean="0">
                <a:latin typeface="Consolas" panose="020B0609020204030204" pitchFamily="49" charset="0"/>
              </a:rPr>
              <a:t>requestCode</a:t>
            </a:r>
            <a:r>
              <a:rPr lang="en-US" altLang="ko-KR" dirty="0" smtClean="0">
                <a:latin typeface="Consolas" panose="020B0609020204030204" pitchFamily="49" charset="0"/>
              </a:rPr>
              <a:t>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98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How to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rename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or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Android Studio project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Close Android Studio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Change project root directory name or copy it into a new name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Open Android Studio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Open the project (not from local history) but by browsing the new directory name.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Edit the following line in /</a:t>
            </a:r>
            <a:r>
              <a:rPr lang="en-US" altLang="ko-KR" b="1" dirty="0" err="1" smtClean="0">
                <a:sym typeface="Wingdings" panose="05000000000000000000" pitchFamily="2" charset="2"/>
              </a:rPr>
              <a:t>Gradle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Scripts/</a:t>
            </a:r>
            <a:r>
              <a:rPr lang="en-US" altLang="ko-KR" b="1" dirty="0" err="1" smtClean="0">
                <a:sym typeface="Wingdings" panose="05000000000000000000" pitchFamily="2" charset="2"/>
              </a:rPr>
              <a:t>settings.gradle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build.gradle</a:t>
            </a:r>
            <a:r>
              <a:rPr lang="en-US" altLang="ko-KR" b="1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err="1" smtClean="0">
                <a:sym typeface="Wingdings" panose="05000000000000000000" pitchFamily="2" charset="2"/>
              </a:rPr>
              <a:t>Module:app</a:t>
            </a:r>
            <a:r>
              <a:rPr lang="en-US" altLang="ko-KR" b="1" dirty="0">
                <a:sym typeface="Wingdings" panose="05000000000000000000" pitchFamily="2" charset="2"/>
              </a:rPr>
              <a:t>)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if necessary.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rootProject.name </a:t>
            </a:r>
            <a:r>
              <a:rPr lang="en-US" altLang="ko-KR" dirty="0">
                <a:sym typeface="Wingdings" panose="05000000000000000000" pitchFamily="2" charset="2"/>
              </a:rPr>
              <a:t>= 'Your </a:t>
            </a:r>
            <a:r>
              <a:rPr lang="en-US" altLang="ko-KR" dirty="0" smtClean="0">
                <a:sym typeface="Wingdings" panose="05000000000000000000" pitchFamily="2" charset="2"/>
              </a:rPr>
              <a:t>new project name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</a:p>
          <a:p>
            <a:pPr lvl="1"/>
            <a:r>
              <a:rPr lang="en-US" altLang="ko-KR" b="1" dirty="0" err="1" smtClean="0">
                <a:sym typeface="Wingdings" panose="05000000000000000000" pitchFamily="2" charset="2"/>
              </a:rPr>
              <a:t>ApplicationID</a:t>
            </a:r>
            <a:r>
              <a:rPr lang="en-US" altLang="ko-KR" dirty="0" smtClean="0">
                <a:sym typeface="Wingdings" panose="05000000000000000000" pitchFamily="2" charset="2"/>
              </a:rPr>
              <a:t> = 'Your new package name'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Edit </a:t>
            </a:r>
            <a:r>
              <a:rPr lang="en-US" altLang="ko-KR" b="1" dirty="0" smtClean="0">
                <a:sym typeface="Wingdings" panose="05000000000000000000" pitchFamily="2" charset="2"/>
              </a:rPr>
              <a:t>/app/res/values/strings.xml  </a:t>
            </a:r>
            <a:r>
              <a:rPr lang="en-US" altLang="ko-KR" dirty="0" smtClean="0">
                <a:sym typeface="Wingdings" panose="05000000000000000000" pitchFamily="2" charset="2"/>
              </a:rPr>
              <a:t>file for </a:t>
            </a:r>
            <a:r>
              <a:rPr lang="en-US" altLang="ko-KR" dirty="0">
                <a:sym typeface="Wingdings" panose="05000000000000000000" pitchFamily="2" charset="2"/>
              </a:rPr>
              <a:t> 'Your new project name</a:t>
            </a:r>
            <a:r>
              <a:rPr lang="en-US" altLang="ko-KR" dirty="0" smtClean="0">
                <a:sym typeface="Wingdings" panose="05000000000000000000" pitchFamily="2" charset="2"/>
              </a:rPr>
              <a:t>' if necessary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Run [Build]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ym typeface="Wingdings" panose="05000000000000000000" pitchFamily="2" charset="2"/>
              </a:rPr>
              <a:t>[Clean Project]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Run [Sync Project with </a:t>
            </a:r>
            <a:r>
              <a:rPr lang="en-US" altLang="ko-KR" dirty="0" err="1" smtClean="0">
                <a:sym typeface="Wingdings" panose="05000000000000000000" pitchFamily="2" charset="2"/>
              </a:rPr>
              <a:t>gradle</a:t>
            </a:r>
            <a:r>
              <a:rPr lang="en-US" altLang="ko-KR" dirty="0" smtClean="0">
                <a:sym typeface="Wingdings" panose="05000000000000000000" pitchFamily="2" charset="2"/>
              </a:rPr>
              <a:t> files] </a:t>
            </a:r>
          </a:p>
          <a:p>
            <a:pPr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Use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smtClean="0">
                <a:sym typeface="Wingdings" panose="05000000000000000000" pitchFamily="2" charset="2"/>
              </a:rPr>
              <a:t>Refactor  Rename</a:t>
            </a:r>
            <a:r>
              <a:rPr lang="en-US" altLang="ko-KR" dirty="0" smtClean="0">
                <a:sym typeface="Wingdings" panose="05000000000000000000" pitchFamily="2" charset="2"/>
              </a:rPr>
              <a:t>] if you </a:t>
            </a:r>
            <a:r>
              <a:rPr lang="en-US" altLang="ko-KR" dirty="0">
                <a:sym typeface="Wingdings" panose="05000000000000000000" pitchFamily="2" charset="2"/>
              </a:rPr>
              <a:t>want to change the package </a:t>
            </a:r>
            <a:r>
              <a:rPr lang="en-US" altLang="ko-KR" dirty="0" smtClean="0">
                <a:sym typeface="Wingdings" panose="05000000000000000000" pitchFamily="2" charset="2"/>
              </a:rPr>
              <a:t>name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pPr marL="400050"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775520" y="4149080"/>
            <a:ext cx="2736304" cy="1008112"/>
            <a:chOff x="3431704" y="2204864"/>
            <a:chExt cx="2556282" cy="86409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31704" y="2204864"/>
              <a:ext cx="2556282" cy="864096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4655840" y="2487520"/>
              <a:ext cx="432048" cy="548688"/>
            </a:xfrm>
            <a:prstGeom prst="roundRect">
              <a:avLst/>
            </a:prstGeom>
            <a:solidFill>
              <a:schemeClr val="accent1">
                <a:tint val="100000"/>
                <a:shade val="100000"/>
                <a:hueMod val="100000"/>
                <a:satMod val="10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442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단계별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두 개의 액티비티를 만들고 서로 메시지를 주고 받으며 화면을 전환하는 기능을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단계별로</a:t>
            </a:r>
            <a:r>
              <a:rPr lang="ko-KR" altLang="en-US" dirty="0" smtClean="0">
                <a:sym typeface="Wingdings" panose="05000000000000000000" pitchFamily="2" charset="2"/>
              </a:rPr>
              <a:t> 실습합니다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1 </a:t>
            </a:r>
            <a:r>
              <a:rPr lang="ko-KR" altLang="en-US" b="1" dirty="0" smtClean="0">
                <a:sym typeface="Wingdings" panose="05000000000000000000" pitchFamily="2" charset="2"/>
              </a:rPr>
              <a:t>단계 </a:t>
            </a:r>
            <a:r>
              <a:rPr lang="en-US" altLang="ko-KR" b="1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메인 액티비티 외에 추가적으로 액티비티를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메시지를 전달하는 기능을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인텐트로</a:t>
            </a:r>
            <a:r>
              <a:rPr lang="ko-KR" altLang="en-US" dirty="0" smtClean="0">
                <a:sym typeface="Wingdings" panose="05000000000000000000" pitchFamily="2" charset="2"/>
              </a:rPr>
              <a:t>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,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onClickListener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인터페이스를 사용하여 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b="1" dirty="0">
                <a:sym typeface="Wingdings" panose="05000000000000000000" pitchFamily="2" charset="2"/>
              </a:rPr>
              <a:t>onClick </a:t>
            </a:r>
            <a:r>
              <a:rPr lang="ko-KR" altLang="en-US" b="1" dirty="0" smtClean="0">
                <a:sym typeface="Wingdings" panose="05000000000000000000" pitchFamily="2" charset="2"/>
              </a:rPr>
              <a:t>이벤트를 재정의하는 방법으로 구현합니다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Activity2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[MainActivity</a:t>
            </a:r>
            <a:r>
              <a:rPr lang="ko-KR" altLang="en-US" dirty="0" smtClean="0">
                <a:sym typeface="Wingdings" panose="05000000000000000000" pitchFamily="2" charset="2"/>
              </a:rPr>
              <a:t>로 돌아가기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버튼이나 타이틀 바에 있는 화살표로 돌아갈 수 있도록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2 </a:t>
            </a:r>
            <a:r>
              <a:rPr lang="ko-KR" altLang="en-US" b="1" dirty="0" smtClean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onClick </a:t>
            </a:r>
            <a:r>
              <a:rPr lang="ko-KR" altLang="en-US" dirty="0" smtClean="0">
                <a:sym typeface="Wingdings" panose="05000000000000000000" pitchFamily="2" charset="2"/>
              </a:rPr>
              <a:t>속성에 메소드를 활용하여 코딩을 단순하게 하는 방법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1</a:t>
            </a:r>
            <a:r>
              <a:rPr lang="ko-KR" altLang="en-US" dirty="0" smtClean="0">
                <a:sym typeface="Wingdings" panose="05000000000000000000" pitchFamily="2" charset="2"/>
              </a:rPr>
              <a:t>단계와 기능은 같지만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err="1" smtClean="0">
                <a:sym typeface="Wingdings" panose="05000000000000000000" pitchFamily="2" charset="2"/>
              </a:rPr>
              <a:t>onClickListener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인터페이스를 사용하지 않고</a:t>
            </a:r>
            <a:r>
              <a:rPr lang="en-US" altLang="ko-KR" dirty="0" smtClean="0">
                <a:sym typeface="Wingdings" panose="05000000000000000000" pitchFamily="2" charset="2"/>
              </a:rPr>
              <a:t>, onClick </a:t>
            </a:r>
            <a:r>
              <a:rPr lang="ko-KR" altLang="en-US" dirty="0" smtClean="0">
                <a:sym typeface="Wingdings" panose="05000000000000000000" pitchFamily="2" charset="2"/>
              </a:rPr>
              <a:t>속성에 메소드 이름을 명시하는 방식으로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>
                <a:sym typeface="Wingdings" panose="05000000000000000000" pitchFamily="2" charset="2"/>
              </a:rPr>
              <a:t>3 </a:t>
            </a:r>
            <a:r>
              <a:rPr lang="ko-KR" altLang="en-US" b="1" dirty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두 액티비티 사이에 메시지를 주고 받은 것을 확인하고 보여줍니다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>
                <a:sym typeface="Wingdings" panose="05000000000000000000" pitchFamily="2" charset="2"/>
              </a:rPr>
              <a:t>4 </a:t>
            </a:r>
            <a:r>
              <a:rPr lang="ko-KR" altLang="en-US" b="1" dirty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액티비티 간에 화면 전환을 할 때 애니메이션을 추가합니다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85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단계별 실습을 완성한 결과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54" y="1768738"/>
            <a:ext cx="2676839" cy="461864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550" y="1781752"/>
            <a:ext cx="2626534" cy="460595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718" y="1781752"/>
            <a:ext cx="2624831" cy="460563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6534" y="1781752"/>
            <a:ext cx="2610939" cy="460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9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간 전환하기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로 만든 레이아웃은 어떻게 화면에 보여지는 것일까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레이아웃 인플레이션 이해하기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화면을 더 추가하기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화면 구성과 화면 간 전환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인텐트 살펴보기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다른 화면으로 데이터 전달하기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데스크 알아보기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위한 플래그와 부가 데이터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데스크 관리 이해하기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수명주기에 대하여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액티비티 수명주기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간단한 데이터 저장하기와 가져오기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SharedPreferences </a:t>
            </a:r>
            <a:r>
              <a:rPr lang="ko-KR" altLang="en-US" dirty="0" smtClean="0">
                <a:sym typeface="Wingdings" panose="05000000000000000000" pitchFamily="2" charset="2"/>
              </a:rPr>
              <a:t>사용하기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04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실습 </a:t>
            </a:r>
            <a:r>
              <a:rPr lang="en-US" altLang="ko-KR" b="1" dirty="0" smtClean="0">
                <a:sym typeface="Wingdings" panose="05000000000000000000" pitchFamily="2" charset="2"/>
              </a:rPr>
              <a:t>1 </a:t>
            </a:r>
            <a:r>
              <a:rPr lang="ko-KR" altLang="en-US" b="1" dirty="0">
                <a:sym typeface="Wingdings" panose="05000000000000000000" pitchFamily="2" charset="2"/>
              </a:rPr>
              <a:t>단계 </a:t>
            </a:r>
            <a:r>
              <a:rPr lang="en-US" altLang="ko-KR" b="1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메인 액티비티 외에 추가적으로 액티비티를 만들고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메시지를 전달하는 </a:t>
            </a:r>
            <a:r>
              <a:rPr lang="ko-KR" altLang="en-US" dirty="0" smtClean="0">
                <a:sym typeface="Wingdings" panose="05000000000000000000" pitchFamily="2" charset="2"/>
              </a:rPr>
              <a:t>기능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b="1" dirty="0" err="1">
                <a:sym typeface="Wingdings" panose="05000000000000000000" pitchFamily="2" charset="2"/>
              </a:rPr>
              <a:t>SampleActivityOne</a:t>
            </a:r>
            <a:r>
              <a:rPr lang="ko-KR" altLang="en-US" dirty="0">
                <a:sym typeface="Wingdings" panose="05000000000000000000" pitchFamily="2" charset="2"/>
              </a:rPr>
              <a:t>라는 이름으로 새로운 프로젝트를 시작하고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패키지 이름은</a:t>
            </a:r>
            <a:r>
              <a:rPr lang="ko-KR" altLang="en-US" b="1" dirty="0"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사용자의 입력을 받을 </a:t>
            </a:r>
            <a:r>
              <a:rPr lang="ko-KR" altLang="en-US" dirty="0" err="1" smtClean="0">
                <a:sym typeface="Wingdings" panose="05000000000000000000" pitchFamily="2" charset="2"/>
              </a:rPr>
              <a:t>입력상자</a:t>
            </a:r>
            <a:r>
              <a:rPr lang="ko-KR" altLang="en-US" dirty="0" smtClean="0">
                <a:sym typeface="Wingdings" panose="05000000000000000000" pitchFamily="2" charset="2"/>
              </a:rPr>
              <a:t> 하나와 다음 화면으로 전환하기 위한 버튼 하나를 가진 화면을 구성합니다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text </a:t>
            </a:r>
            <a:r>
              <a:rPr lang="ko-KR" altLang="en-US" dirty="0" smtClean="0">
                <a:sym typeface="Wingdings" panose="05000000000000000000" pitchFamily="2" charset="2"/>
              </a:rPr>
              <a:t>속성을 설정하기 위한 </a:t>
            </a:r>
            <a:r>
              <a:rPr lang="en-US" altLang="ko-KR" dirty="0" smtClean="0">
                <a:sym typeface="Wingdings" panose="05000000000000000000" pitchFamily="2" charset="2"/>
              </a:rPr>
              <a:t>res/values/strings.xml </a:t>
            </a:r>
            <a:r>
              <a:rPr lang="ko-KR" altLang="en-US" dirty="0" smtClean="0">
                <a:sym typeface="Wingdings" panose="05000000000000000000" pitchFamily="2" charset="2"/>
              </a:rPr>
              <a:t>파일을 수정하십시오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입력상자의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hint </a:t>
            </a:r>
            <a:r>
              <a:rPr lang="ko-KR" altLang="en-US" dirty="0" smtClean="0">
                <a:sym typeface="Wingdings" panose="05000000000000000000" pitchFamily="2" charset="2"/>
              </a:rPr>
              <a:t>속성에 </a:t>
            </a:r>
            <a:r>
              <a:rPr lang="en-US" altLang="ko-KR" dirty="0" smtClean="0">
                <a:sym typeface="Wingdings" panose="05000000000000000000" pitchFamily="2" charset="2"/>
              </a:rPr>
              <a:t>"lowercase" </a:t>
            </a:r>
            <a:r>
              <a:rPr lang="ko-KR" altLang="en-US" dirty="0" smtClean="0">
                <a:sym typeface="Wingdings" panose="05000000000000000000" pitchFamily="2" charset="2"/>
              </a:rPr>
              <a:t>라고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351" y="1936250"/>
            <a:ext cx="2638915" cy="457194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98786" y="2730695"/>
            <a:ext cx="7920880" cy="13542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&lt;resources&gt;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&lt;string name="</a:t>
            </a:r>
            <a:r>
              <a:rPr lang="en-US" altLang="ko-KR" sz="1600" dirty="0" err="1">
                <a:latin typeface="Consolas" panose="020B0609020204030204" pitchFamily="49" charset="0"/>
              </a:rPr>
              <a:t>app_name</a:t>
            </a:r>
            <a:r>
              <a:rPr lang="en-US" altLang="ko-KR" sz="1600" dirty="0">
                <a:latin typeface="Consolas" panose="020B0609020204030204" pitchFamily="49" charset="0"/>
              </a:rPr>
              <a:t>"&gt;Sample Activity </a:t>
            </a:r>
            <a:r>
              <a:rPr lang="en-US" altLang="ko-KR" sz="1600" dirty="0" smtClean="0">
                <a:latin typeface="Consolas" panose="020B0609020204030204" pitchFamily="49" charset="0"/>
              </a:rPr>
              <a:t>One&lt;/</a:t>
            </a:r>
            <a:r>
              <a:rPr lang="en-US" altLang="ko-KR" sz="1600" dirty="0">
                <a:latin typeface="Consolas" panose="020B0609020204030204" pitchFamily="49" charset="0"/>
              </a:rPr>
              <a:t>string&gt;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&lt;string name</a:t>
            </a:r>
            <a:r>
              <a:rPr lang="en-US" altLang="ko-KR" sz="1600" dirty="0" smtClean="0">
                <a:latin typeface="Consolas" panose="020B0609020204030204" pitchFamily="49" charset="0"/>
              </a:rPr>
              <a:t>="openActivity2</a:t>
            </a:r>
            <a:r>
              <a:rPr lang="en-US" altLang="ko-KR" sz="1600" dirty="0">
                <a:latin typeface="Consolas" panose="020B0609020204030204" pitchFamily="49" charset="0"/>
              </a:rPr>
              <a:t>"&gt;Activity2</a:t>
            </a:r>
            <a:r>
              <a:rPr lang="ko-KR" altLang="en-US" sz="1600" dirty="0">
                <a:latin typeface="Consolas" panose="020B0609020204030204" pitchFamily="49" charset="0"/>
              </a:rPr>
              <a:t>로 가기</a:t>
            </a:r>
            <a:r>
              <a:rPr lang="en-US" altLang="ko-KR" sz="1600" dirty="0">
                <a:latin typeface="Consolas" panose="020B0609020204030204" pitchFamily="49" charset="0"/>
              </a:rPr>
              <a:t>&lt;/string&gt;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&lt;string name</a:t>
            </a:r>
            <a:r>
              <a:rPr lang="en-US" altLang="ko-KR" sz="1600" dirty="0" smtClean="0">
                <a:latin typeface="Consolas" panose="020B0609020204030204" pitchFamily="49" charset="0"/>
              </a:rPr>
              <a:t>="openActivity1</a:t>
            </a:r>
            <a:r>
              <a:rPr lang="en-US" altLang="ko-KR" sz="1600" dirty="0">
                <a:latin typeface="Consolas" panose="020B0609020204030204" pitchFamily="49" charset="0"/>
              </a:rPr>
              <a:t>"&gt;</a:t>
            </a:r>
            <a:r>
              <a:rPr lang="en-US" altLang="ko-KR" sz="1600" dirty="0" err="1">
                <a:latin typeface="Consolas" panose="020B0609020204030204" pitchFamily="49" charset="0"/>
              </a:rPr>
              <a:t>ActivityMain</a:t>
            </a:r>
            <a:r>
              <a:rPr lang="ko-KR" altLang="en-US" sz="1600" dirty="0">
                <a:latin typeface="Consolas" panose="020B0609020204030204" pitchFamily="49" charset="0"/>
              </a:rPr>
              <a:t>으로 가기</a:t>
            </a:r>
            <a:r>
              <a:rPr lang="en-US" altLang="ko-KR" sz="1600" dirty="0">
                <a:latin typeface="Consolas" panose="020B0609020204030204" pitchFamily="49" charset="0"/>
              </a:rPr>
              <a:t>&lt;/string&gt;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&lt;/resources&gt;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92" y="4202011"/>
            <a:ext cx="7946995" cy="2035301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2842581" y="3305307"/>
            <a:ext cx="1872208" cy="204991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6897084" y="5467290"/>
            <a:ext cx="1872208" cy="204991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10128448" y="3356992"/>
            <a:ext cx="25636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357258" y="3151418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hint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5115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3463" y="788910"/>
            <a:ext cx="7947156" cy="56938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&lt;</a:t>
            </a:r>
            <a:r>
              <a:rPr lang="en-US" altLang="ko-KR" sz="1400" dirty="0">
                <a:latin typeface="Consolas" panose="020B0609020204030204" pitchFamily="49" charset="0"/>
              </a:rPr>
              <a:t>EditText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</a:t>
            </a:r>
            <a:r>
              <a:rPr lang="en-US" altLang="ko-KR" sz="1400" dirty="0" err="1">
                <a:latin typeface="Consolas" panose="020B0609020204030204" pitchFamily="49" charset="0"/>
              </a:rPr>
              <a:t>editText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android:layout_width="0dp"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android:ems</a:t>
            </a:r>
            <a:r>
              <a:rPr lang="en-US" altLang="ko-KR" sz="1400" dirty="0">
                <a:latin typeface="Consolas" panose="020B0609020204030204" pitchFamily="49" charset="0"/>
              </a:rPr>
              <a:t>="10"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android:gravity="center"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android:hint</a:t>
            </a:r>
            <a:r>
              <a:rPr lang="en-US" altLang="ko-KR" sz="1400" dirty="0">
                <a:latin typeface="Consolas" panose="020B0609020204030204" pitchFamily="49" charset="0"/>
              </a:rPr>
              <a:t>="lowercase"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android:inputType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textPersonName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android:textSize="18sp"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app:layout_constraintBottom_toTopOf</a:t>
            </a:r>
            <a:r>
              <a:rPr lang="en-US" altLang="ko-KR" sz="1400" dirty="0">
                <a:latin typeface="Consolas" panose="020B0609020204030204" pitchFamily="49" charset="0"/>
              </a:rPr>
              <a:t>="@+id/button"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app:layout_constraintEnd_toEndOf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app:layout_constraintStart_toStartOf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app:layout_constraintTop_toTopOf="parent"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app:layout_constraintVertical_bias</a:t>
            </a:r>
            <a:r>
              <a:rPr lang="en-US" altLang="ko-KR" sz="1400" dirty="0">
                <a:latin typeface="Consolas" panose="020B0609020204030204" pitchFamily="49" charset="0"/>
              </a:rPr>
              <a:t>="0.9" /&gt;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android:text="@</a:t>
            </a:r>
            <a:r>
              <a:rPr lang="en-US" altLang="ko-KR" sz="1400" dirty="0" smtClean="0">
                <a:latin typeface="Consolas" panose="020B0609020204030204" pitchFamily="49" charset="0"/>
              </a:rPr>
              <a:t>string/oepnActivity2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android:textAllCaps</a:t>
            </a:r>
            <a:r>
              <a:rPr lang="en-US" altLang="ko-KR" sz="1400" dirty="0">
                <a:latin typeface="Consolas" panose="020B0609020204030204" pitchFamily="49" charset="0"/>
              </a:rPr>
              <a:t>="false"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android:textSize="24sp"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app:layout_constraintBottom_toBottomOf="parent"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app:layout_constraintEnd_toEndOf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app:layout_constraintStart_toStartOf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app:layout_constraintTop_toTopOf="parent" /&gt;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&lt;/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468770" y="1108248"/>
            <a:ext cx="4439036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/>
              <a:t>activity_main.xml  </a:t>
            </a:r>
            <a:r>
              <a:rPr lang="ko-KR" altLang="en-US" dirty="0"/>
              <a:t>파일의 일부분입니다</a:t>
            </a:r>
            <a:r>
              <a:rPr lang="en-US" altLang="ko-KR" dirty="0"/>
              <a:t>. 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351" y="1936250"/>
            <a:ext cx="2638915" cy="457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4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실습 </a:t>
            </a:r>
            <a:r>
              <a:rPr lang="en-US" altLang="ko-KR" b="1" dirty="0" smtClean="0">
                <a:sym typeface="Wingdings" panose="05000000000000000000" pitchFamily="2" charset="2"/>
              </a:rPr>
              <a:t>1 </a:t>
            </a:r>
            <a:r>
              <a:rPr lang="ko-KR" altLang="en-US" b="1" dirty="0">
                <a:sym typeface="Wingdings" panose="05000000000000000000" pitchFamily="2" charset="2"/>
              </a:rPr>
              <a:t>단계 </a:t>
            </a:r>
            <a:r>
              <a:rPr lang="ko-KR" altLang="en-US" b="1" dirty="0" smtClean="0">
                <a:sym typeface="Wingdings" panose="05000000000000000000" pitchFamily="2" charset="2"/>
              </a:rPr>
              <a:t>계속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dirty="0" smtClean="0">
                <a:sym typeface="Wingdings" panose="05000000000000000000" pitchFamily="2" charset="2"/>
              </a:rPr>
              <a:t>두 번째 액티비티를 만듭니다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프로젝트 </a:t>
            </a:r>
            <a:r>
              <a:rPr lang="ko-KR" altLang="en-US" dirty="0">
                <a:sym typeface="Wingdings" panose="05000000000000000000" pitchFamily="2" charset="2"/>
              </a:rPr>
              <a:t>창의 </a:t>
            </a:r>
            <a:r>
              <a:rPr lang="en-US" altLang="ko-KR" dirty="0">
                <a:sym typeface="Wingdings" panose="05000000000000000000" pitchFamily="2" charset="2"/>
              </a:rPr>
              <a:t>[app]</a:t>
            </a:r>
            <a:r>
              <a:rPr lang="ko-KR" altLang="en-US" dirty="0">
                <a:sym typeface="Wingdings" panose="05000000000000000000" pitchFamily="2" charset="2"/>
              </a:rPr>
              <a:t> 폴더 위에서 우클릭하여 나타난 메뉴에서 </a:t>
            </a:r>
            <a:r>
              <a:rPr lang="en-US" altLang="ko-KR" dirty="0">
                <a:sym typeface="Wingdings" panose="05000000000000000000" pitchFamily="2" charset="2"/>
              </a:rPr>
              <a:t>[New  Activity  </a:t>
            </a:r>
            <a:r>
              <a:rPr lang="en-US" altLang="ko-KR" b="1" dirty="0">
                <a:sym typeface="Wingdings" panose="05000000000000000000" pitchFamily="2" charset="2"/>
              </a:rPr>
              <a:t>Empty Activity</a:t>
            </a:r>
            <a:r>
              <a:rPr lang="en-US" altLang="ko-KR" dirty="0">
                <a:sym typeface="Wingdings" panose="05000000000000000000" pitchFamily="2" charset="2"/>
              </a:rPr>
              <a:t>]</a:t>
            </a:r>
            <a:r>
              <a:rPr lang="ko-KR" altLang="en-US" dirty="0">
                <a:sym typeface="Wingdings" panose="05000000000000000000" pitchFamily="2" charset="2"/>
              </a:rPr>
              <a:t>를 선택하여 새로운 </a:t>
            </a:r>
            <a:r>
              <a:rPr lang="en-US" altLang="ko-KR" dirty="0">
                <a:sym typeface="Wingdings" panose="05000000000000000000" pitchFamily="2" charset="2"/>
              </a:rPr>
              <a:t>Activity</a:t>
            </a:r>
            <a:r>
              <a:rPr lang="ko-KR" altLang="en-US" dirty="0">
                <a:sym typeface="Wingdings" panose="05000000000000000000" pitchFamily="2" charset="2"/>
              </a:rPr>
              <a:t> 생성을 위한 대화상자를 </a:t>
            </a:r>
            <a:r>
              <a:rPr lang="ko-KR" altLang="en-US" dirty="0" smtClean="0">
                <a:sym typeface="Wingdings" panose="05000000000000000000" pitchFamily="2" charset="2"/>
              </a:rPr>
              <a:t>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액티비티와</a:t>
            </a:r>
            <a:r>
              <a:rPr lang="ko-KR" altLang="en-US" dirty="0" smtClean="0">
                <a:sym typeface="Wingdings" panose="05000000000000000000" pitchFamily="2" charset="2"/>
              </a:rPr>
              <a:t> 레이아웃 이름을 다음과 같이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Activity </a:t>
            </a:r>
            <a:r>
              <a:rPr lang="en-US" altLang="ko-KR" dirty="0">
                <a:sym typeface="Wingdings" panose="05000000000000000000" pitchFamily="2" charset="2"/>
              </a:rPr>
              <a:t>Name: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Activity2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Layout </a:t>
            </a:r>
            <a:r>
              <a:rPr lang="en-US" altLang="ko-KR" dirty="0">
                <a:sym typeface="Wingdings" panose="05000000000000000000" pitchFamily="2" charset="2"/>
              </a:rPr>
              <a:t>Name: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activity2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(</a:t>
            </a:r>
            <a:r>
              <a:rPr lang="ko-KR" altLang="en-US" dirty="0" smtClean="0">
                <a:sym typeface="Wingdings" panose="05000000000000000000" pitchFamily="2" charset="2"/>
              </a:rPr>
              <a:t>자동으로 생성된 </a:t>
            </a:r>
            <a:r>
              <a:rPr lang="en-US" altLang="ko-KR" dirty="0" smtClean="0">
                <a:sym typeface="Wingdings" panose="05000000000000000000" pitchFamily="2" charset="2"/>
              </a:rPr>
              <a:t>"_"</a:t>
            </a:r>
            <a:r>
              <a:rPr lang="ko-KR" altLang="en-US" dirty="0">
                <a:sym typeface="Wingdings" panose="05000000000000000000" pitchFamily="2" charset="2"/>
              </a:rPr>
              <a:t>를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삭제하는 것을 추천합니다</a:t>
            </a:r>
            <a:r>
              <a:rPr lang="en-US" altLang="ko-KR" dirty="0" smtClean="0">
                <a:sym typeface="Wingdings" panose="05000000000000000000" pitchFamily="2" charset="2"/>
              </a:rPr>
              <a:t>.)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결과적으로 </a:t>
            </a:r>
            <a:r>
              <a:rPr lang="en-US" altLang="ko-KR" b="1" dirty="0" smtClean="0">
                <a:sym typeface="Wingdings" panose="05000000000000000000" pitchFamily="2" charset="2"/>
              </a:rPr>
              <a:t>Activity2.java </a:t>
            </a:r>
            <a:r>
              <a:rPr lang="ko-KR" altLang="en-US" b="1" dirty="0">
                <a:sym typeface="Wingdings" panose="05000000000000000000" pitchFamily="2" charset="2"/>
              </a:rPr>
              <a:t>와 </a:t>
            </a:r>
            <a:r>
              <a:rPr lang="en-US" altLang="ko-KR" b="1" dirty="0" smtClean="0">
                <a:sym typeface="Wingdings" panose="05000000000000000000" pitchFamily="2" charset="2"/>
              </a:rPr>
              <a:t>activity2.xml </a:t>
            </a:r>
            <a:r>
              <a:rPr lang="ko-KR" altLang="en-US" dirty="0" smtClean="0">
                <a:sym typeface="Wingdings" panose="05000000000000000000" pitchFamily="2" charset="2"/>
              </a:rPr>
              <a:t>파일이 자동으로 생성됩니다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Activity2 </a:t>
            </a:r>
            <a:r>
              <a:rPr lang="ko-KR" altLang="en-US" dirty="0" smtClean="0">
                <a:sym typeface="Wingdings" panose="05000000000000000000" pitchFamily="2" charset="2"/>
              </a:rPr>
              <a:t>의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화면을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하나와 버튼 하나로 구성하십시오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380" y="4817665"/>
            <a:ext cx="7757832" cy="168416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99" y="3217844"/>
            <a:ext cx="9038983" cy="1867339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6312024" y="4151513"/>
            <a:ext cx="3384376" cy="285599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9984432" y="5805264"/>
            <a:ext cx="1872208" cy="204991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95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48686" y="836712"/>
            <a:ext cx="7947156" cy="56938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...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&lt;</a:t>
            </a:r>
            <a:r>
              <a:rPr lang="en-US" altLang="ko-KR" sz="1400" dirty="0">
                <a:latin typeface="Consolas" panose="020B0609020204030204" pitchFamily="49" charset="0"/>
              </a:rPr>
              <a:t>Button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android:text="@</a:t>
            </a:r>
            <a:r>
              <a:rPr lang="en-US" altLang="ko-KR" sz="1400" dirty="0" smtClean="0">
                <a:latin typeface="Consolas" panose="020B0609020204030204" pitchFamily="49" charset="0"/>
              </a:rPr>
              <a:t>string/openActivity1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android:textSize="24sp"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android:textAllCaps</a:t>
            </a:r>
            <a:r>
              <a:rPr lang="en-US" altLang="ko-KR" sz="1400" dirty="0">
                <a:latin typeface="Consolas" panose="020B0609020204030204" pitchFamily="49" charset="0"/>
              </a:rPr>
              <a:t>="false"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app:layout_constraintBottom_toBottomOf="parent"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app:layout_constraintEnd_toEndOf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app:layout_constraintStart_toStartOf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app:layout_constraintTop_toTopOf="parent" </a:t>
            </a:r>
            <a:r>
              <a:rPr lang="en-US" altLang="ko-KR" sz="1400" dirty="0" smtClean="0">
                <a:latin typeface="Consolas" panose="020B0609020204030204" pitchFamily="49" charset="0"/>
              </a:rPr>
              <a:t>/&gt;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&lt;TextView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</a:t>
            </a:r>
            <a:r>
              <a:rPr lang="en-US" altLang="ko-KR" sz="1400" dirty="0" smtClean="0">
                <a:latin typeface="Consolas" panose="020B0609020204030204" pitchFamily="49" charset="0"/>
              </a:rPr>
              <a:t>id/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textView</a:t>
            </a:r>
            <a:r>
              <a:rPr lang="en-US" altLang="ko-KR" sz="1400" dirty="0" smtClean="0">
                <a:latin typeface="Consolas" panose="020B0609020204030204" pitchFamily="49" charset="0"/>
              </a:rPr>
              <a:t>"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android:layout_width="0dp"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android:layout_marginBottom</a:t>
            </a:r>
            <a:r>
              <a:rPr lang="en-US" altLang="ko-KR" sz="1400" dirty="0">
                <a:latin typeface="Consolas" panose="020B0609020204030204" pitchFamily="49" charset="0"/>
              </a:rPr>
              <a:t>="44dp"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android:layout_weight</a:t>
            </a:r>
            <a:r>
              <a:rPr lang="en-US" altLang="ko-KR" sz="1400" dirty="0">
                <a:latin typeface="Consolas" panose="020B0609020204030204" pitchFamily="49" charset="0"/>
              </a:rPr>
              <a:t>="1"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android:ems</a:t>
            </a:r>
            <a:r>
              <a:rPr lang="en-US" altLang="ko-KR" sz="1400" dirty="0">
                <a:latin typeface="Consolas" panose="020B0609020204030204" pitchFamily="49" charset="0"/>
              </a:rPr>
              <a:t>="10"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android:gravity="</a:t>
            </a:r>
            <a:r>
              <a:rPr lang="en-US" altLang="ko-KR" sz="1400" dirty="0" err="1">
                <a:latin typeface="Consolas" panose="020B0609020204030204" pitchFamily="49" charset="0"/>
              </a:rPr>
              <a:t>center|center_horizontal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android:textSize="18sp"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app:layout_constraintBottom_toTopOf</a:t>
            </a:r>
            <a:r>
              <a:rPr lang="en-US" altLang="ko-KR" sz="1400" dirty="0">
                <a:latin typeface="Consolas" panose="020B0609020204030204" pitchFamily="49" charset="0"/>
              </a:rPr>
              <a:t>="@+id/button"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app:layout_constraintEnd_toEndOf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app:layout_constraintHorizontal_bias</a:t>
            </a:r>
            <a:r>
              <a:rPr lang="en-US" altLang="ko-KR" sz="1400" dirty="0">
                <a:latin typeface="Consolas" panose="020B0609020204030204" pitchFamily="49" charset="0"/>
              </a:rPr>
              <a:t>="0.0"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app:layout_constraintStart_toStartOf</a:t>
            </a:r>
            <a:r>
              <a:rPr lang="en-US" altLang="ko-KR" sz="1400" dirty="0">
                <a:latin typeface="Consolas" panose="020B0609020204030204" pitchFamily="49" charset="0"/>
              </a:rPr>
              <a:t>="parent" </a:t>
            </a:r>
            <a:r>
              <a:rPr lang="en-US" altLang="ko-KR" sz="1400" dirty="0" smtClean="0">
                <a:latin typeface="Consolas" panose="020B0609020204030204" pitchFamily="49" charset="0"/>
              </a:rPr>
              <a:t>/&gt;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&lt;/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50985" y="972480"/>
            <a:ext cx="390363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activity2.xml  </a:t>
            </a:r>
            <a:r>
              <a:rPr lang="ko-KR" altLang="en-US" dirty="0"/>
              <a:t>파일의 일부분입니다</a:t>
            </a:r>
            <a:r>
              <a:rPr lang="en-US" altLang="ko-KR" dirty="0"/>
              <a:t>. 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162" y="1953985"/>
            <a:ext cx="2591170" cy="454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ym typeface="Wingdings" panose="05000000000000000000" pitchFamily="2" charset="2"/>
              </a:rPr>
              <a:t>실습 </a:t>
            </a:r>
            <a:r>
              <a:rPr lang="en-US" altLang="ko-KR" b="1" dirty="0">
                <a:sym typeface="Wingdings" panose="05000000000000000000" pitchFamily="2" charset="2"/>
              </a:rPr>
              <a:t>1 </a:t>
            </a:r>
            <a:r>
              <a:rPr lang="ko-KR" altLang="en-US" b="1" dirty="0">
                <a:sym typeface="Wingdings" panose="05000000000000000000" pitchFamily="2" charset="2"/>
              </a:rPr>
              <a:t>단계 계속 </a:t>
            </a:r>
            <a:r>
              <a:rPr lang="en-US" altLang="ko-KR" b="1" dirty="0">
                <a:sym typeface="Wingdings" panose="05000000000000000000" pitchFamily="2" charset="2"/>
              </a:rPr>
              <a:t>- AndroidManifest.xml </a:t>
            </a:r>
            <a:r>
              <a:rPr lang="ko-KR" altLang="en-US" b="1" dirty="0" smtClean="0">
                <a:sym typeface="Wingdings" panose="05000000000000000000" pitchFamily="2" charset="2"/>
              </a:rPr>
              <a:t>수정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프로젝트 창에서 </a:t>
            </a:r>
            <a:r>
              <a:rPr lang="en-US" altLang="ko-KR" dirty="0" smtClean="0">
                <a:sym typeface="Wingdings" panose="05000000000000000000" pitchFamily="2" charset="2"/>
              </a:rPr>
              <a:t>/app/manifests </a:t>
            </a:r>
            <a:r>
              <a:rPr lang="ko-KR" altLang="en-US" dirty="0" smtClean="0">
                <a:sym typeface="Wingdings" panose="05000000000000000000" pitchFamily="2" charset="2"/>
              </a:rPr>
              <a:t>폴더 안에 있는 </a:t>
            </a:r>
            <a:r>
              <a:rPr lang="en-US" altLang="ko-KR" b="1" dirty="0" smtClean="0">
                <a:sym typeface="Wingdings" panose="05000000000000000000" pitchFamily="2" charset="2"/>
              </a:rPr>
              <a:t>AndroidManifest.xml </a:t>
            </a:r>
            <a:r>
              <a:rPr lang="ko-KR" altLang="en-US" dirty="0" smtClean="0">
                <a:sym typeface="Wingdings" panose="05000000000000000000" pitchFamily="2" charset="2"/>
              </a:rPr>
              <a:t>파일을 여십시오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en-US" altLang="ko-KR" dirty="0" smtClean="0">
                <a:sym typeface="Wingdings" panose="05000000000000000000" pitchFamily="2" charset="2"/>
              </a:rPr>
              <a:t>&lt;activity&gt;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태그가 추가되어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태그의 </a:t>
            </a:r>
            <a:r>
              <a:rPr lang="en-US" altLang="ko-KR" dirty="0" smtClean="0">
                <a:sym typeface="Wingdings" panose="05000000000000000000" pitchFamily="2" charset="2"/>
              </a:rPr>
              <a:t>name </a:t>
            </a:r>
            <a:r>
              <a:rPr lang="ko-KR" altLang="en-US" dirty="0" smtClean="0">
                <a:sym typeface="Wingdings" panose="05000000000000000000" pitchFamily="2" charset="2"/>
              </a:rPr>
              <a:t>속성 값으로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.Activity2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가 설정된 것을 볼 수 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이것은</a:t>
            </a:r>
            <a:r>
              <a:rPr lang="en-US" altLang="ko-KR" dirty="0" smtClean="0">
                <a:sym typeface="Wingdings" panose="05000000000000000000" pitchFamily="2" charset="2"/>
              </a:rPr>
              <a:t>  </a:t>
            </a:r>
            <a:r>
              <a:rPr lang="ko-KR" altLang="en-US" dirty="0" err="1" smtClean="0">
                <a:sym typeface="Wingdings" panose="05000000000000000000" pitchFamily="2" charset="2"/>
              </a:rPr>
              <a:t>안스가</a:t>
            </a:r>
            <a:r>
              <a:rPr lang="ko-KR" altLang="en-US" dirty="0" smtClean="0">
                <a:sym typeface="Wingdings" panose="05000000000000000000" pitchFamily="2" charset="2"/>
              </a:rPr>
              <a:t> 자동으로 추가한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다음 화면을 참고하여 이 </a:t>
            </a:r>
            <a:r>
              <a:rPr lang="en-US" altLang="ko-KR" dirty="0" smtClean="0">
                <a:sym typeface="Wingdings" panose="05000000000000000000" pitchFamily="2" charset="2"/>
              </a:rPr>
              <a:t>&lt;activity&gt; </a:t>
            </a:r>
            <a:r>
              <a:rPr lang="ko-KR" altLang="en-US" dirty="0" smtClean="0">
                <a:sym typeface="Wingdings" panose="05000000000000000000" pitchFamily="2" charset="2"/>
              </a:rPr>
              <a:t>태그에 </a:t>
            </a:r>
            <a:r>
              <a:rPr lang="en-US" altLang="ko-KR" b="1" dirty="0" err="1" smtClean="0">
                <a:sym typeface="Wingdings" panose="05000000000000000000" pitchFamily="2" charset="2"/>
              </a:rPr>
              <a:t>android:label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parentActivityName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추가하십시오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924944"/>
            <a:ext cx="8309006" cy="2697362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2901372" y="3428999"/>
            <a:ext cx="6840760" cy="792088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7176120" y="3933056"/>
            <a:ext cx="1728192" cy="64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916019" y="4319518"/>
            <a:ext cx="2141933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[</a:t>
            </a:r>
            <a:r>
              <a:rPr lang="ko-KR" altLang="en-US" sz="1400" dirty="0" smtClean="0"/>
              <a:t>돌아가기</a:t>
            </a:r>
            <a:r>
              <a:rPr lang="en-US" altLang="ko-KR" sz="1400" dirty="0" smtClean="0"/>
              <a:t>]</a:t>
            </a:r>
            <a:r>
              <a:rPr lang="ko-KR" altLang="en-US" sz="1400" dirty="0" smtClean="0"/>
              <a:t> 화살표가 화면 </a:t>
            </a:r>
            <a:endParaRPr lang="en-US" altLang="ko-KR" sz="1400" dirty="0" smtClean="0"/>
          </a:p>
          <a:p>
            <a:r>
              <a:rPr lang="ko-KR" altLang="en-US" sz="1400" dirty="0" smtClean="0"/>
              <a:t>상단에 표시하게 합니다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3683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코딩</a:t>
            </a:r>
            <a:r>
              <a:rPr lang="en-US" altLang="ko-KR" dirty="0" smtClean="0">
                <a:sym typeface="Wingdings" panose="05000000000000000000" pitchFamily="2" charset="2"/>
              </a:rPr>
              <a:t>: button click event</a:t>
            </a:r>
            <a:r>
              <a:rPr lang="ko-KR" altLang="en-US" dirty="0" smtClean="0">
                <a:sym typeface="Wingdings" panose="05000000000000000000" pitchFamily="2" charset="2"/>
              </a:rPr>
              <a:t>에 반응하도록 </a:t>
            </a:r>
            <a:r>
              <a:rPr lang="en-US" altLang="ko-KR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dirty="0" smtClean="0">
                <a:latin typeface="Consolas" panose="020B0609020204030204" pitchFamily="49" charset="0"/>
              </a:rPr>
              <a:t>() </a:t>
            </a:r>
            <a:r>
              <a:rPr lang="ko-KR" altLang="en-US" dirty="0" smtClean="0">
                <a:latin typeface="Consolas" panose="020B0609020204030204" pitchFamily="49" charset="0"/>
              </a:rPr>
              <a:t>코딩합니다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pPr lvl="1"/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사용자 입력을 받아 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Activity2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로 전달해야 함으로 </a:t>
            </a:r>
            <a:r>
              <a:rPr lang="en-US" altLang="ko-KR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editText</a:t>
            </a:r>
            <a:r>
              <a:rPr lang="ko-KR" altLang="en-US" dirty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를 클래스 내 </a:t>
            </a:r>
            <a:r>
              <a:rPr lang="ko-KR" altLang="en-US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전역변수로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 선언합니다</a:t>
            </a:r>
            <a:endParaRPr lang="en-US" altLang="ko-KR" dirty="0" smtClean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리소스 파일을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인플레이션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객체화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하고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, button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과 </a:t>
            </a:r>
            <a:r>
              <a:rPr lang="en-US" altLang="ko-KR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editText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를 참조합니다</a:t>
            </a:r>
            <a:endParaRPr lang="en-US" altLang="ko-KR" dirty="0" smtClean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lvl="1"/>
            <a:r>
              <a:rPr lang="en-US" altLang="ko-KR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button.setOnClickListener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를 설정합니다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OnClick()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를 재정의하며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사용자의 입력을 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intent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에 저장하여 </a:t>
            </a:r>
            <a:endParaRPr lang="en-US" altLang="ko-KR" dirty="0" smtClean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lvl="1"/>
            <a:r>
              <a:rPr lang="en-US" altLang="ko-KR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startActivity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호출합니다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2955716"/>
            <a:ext cx="11365852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(...);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intent.putExtra</a:t>
            </a:r>
            <a:r>
              <a:rPr lang="en-US" altLang="ko-KR" sz="1600" dirty="0">
                <a:latin typeface="Consolas" panose="020B0609020204030204" pitchFamily="49" charset="0"/>
              </a:rPr>
              <a:t>("</a:t>
            </a:r>
            <a:r>
              <a:rPr lang="en-US" altLang="ko-KR" sz="1600" b="1" dirty="0" err="1">
                <a:latin typeface="Consolas" panose="020B0609020204030204" pitchFamily="49" charset="0"/>
              </a:rPr>
              <a:t>toUpperService</a:t>
            </a:r>
            <a:r>
              <a:rPr lang="en-US" altLang="ko-KR" sz="1600" dirty="0">
                <a:latin typeface="Consolas" panose="020B0609020204030204" pitchFamily="49" charset="0"/>
              </a:rPr>
              <a:t>",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 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400256" y="2812095"/>
            <a:ext cx="2613216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/>
              <a:t>MainActivity.java </a:t>
            </a:r>
            <a:r>
              <a:rPr lang="ko-KR" altLang="en-US" dirty="0"/>
              <a:t>코딩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719736" y="6064162"/>
            <a:ext cx="4421403" cy="646331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 smtClean="0"/>
              <a:t>user defined key: activity2 will use this </a:t>
            </a:r>
          </a:p>
          <a:p>
            <a:r>
              <a:rPr lang="en-US" altLang="ko-KR" dirty="0" smtClean="0"/>
              <a:t>key to find the value associated with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4007768" y="5733256"/>
            <a:ext cx="0" cy="28803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91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코딩</a:t>
            </a:r>
            <a:r>
              <a:rPr lang="en-US" altLang="ko-KR" dirty="0" smtClean="0">
                <a:sym typeface="Wingdings" panose="05000000000000000000" pitchFamily="2" charset="2"/>
              </a:rPr>
              <a:t>: button click event</a:t>
            </a:r>
            <a:r>
              <a:rPr lang="ko-KR" altLang="en-US" dirty="0" smtClean="0">
                <a:sym typeface="Wingdings" panose="05000000000000000000" pitchFamily="2" charset="2"/>
              </a:rPr>
              <a:t>에 반응하도록 </a:t>
            </a:r>
            <a:r>
              <a:rPr lang="en-US" altLang="ko-KR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dirty="0" smtClean="0">
                <a:latin typeface="Consolas" panose="020B0609020204030204" pitchFamily="49" charset="0"/>
              </a:rPr>
              <a:t>() </a:t>
            </a:r>
            <a:r>
              <a:rPr lang="ko-KR" altLang="en-US" dirty="0" smtClean="0">
                <a:latin typeface="Consolas" panose="020B0609020204030204" pitchFamily="49" charset="0"/>
              </a:rPr>
              <a:t>코딩합니다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406381"/>
            <a:ext cx="11365852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EditText </a:t>
            </a:r>
            <a:r>
              <a:rPr lang="en-US" altLang="ko-KR" sz="1600" b="1" dirty="0" err="1">
                <a:latin typeface="Consolas" panose="020B0609020204030204" pitchFamily="49" charset="0"/>
              </a:rPr>
              <a:t>editText</a:t>
            </a:r>
            <a:r>
              <a:rPr lang="en-US" altLang="ko-KR" sz="1600" b="1" dirty="0">
                <a:latin typeface="Consolas" panose="020B0609020204030204" pitchFamily="49" charset="0"/>
              </a:rPr>
              <a:t>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Button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button</a:t>
            </a:r>
            <a:r>
              <a:rPr lang="en-US" altLang="ko-KR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editText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R.id.editText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Intent </a:t>
            </a:r>
            <a:r>
              <a:rPr lang="en-US" altLang="ko-KR" sz="1600" dirty="0" err="1">
                <a:latin typeface="Consolas" panose="020B0609020204030204" pitchFamily="49" charset="0"/>
              </a:rPr>
              <a:t>intent</a:t>
            </a:r>
            <a:r>
              <a:rPr lang="en-US" altLang="ko-KR" sz="1600" dirty="0">
                <a:latin typeface="Consolas" panose="020B0609020204030204" pitchFamily="49" charset="0"/>
              </a:rPr>
              <a:t> = new Intent(</a:t>
            </a:r>
            <a:r>
              <a:rPr lang="en-US" altLang="ko-KR" sz="16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600" dirty="0">
                <a:latin typeface="Consolas" panose="020B0609020204030204" pitchFamily="49" charset="0"/>
              </a:rPr>
              <a:t>(), </a:t>
            </a:r>
            <a:r>
              <a:rPr lang="en-US" altLang="ko-KR" sz="1600" b="1" dirty="0">
                <a:latin typeface="Consolas" panose="020B0609020204030204" pitchFamily="49" charset="0"/>
              </a:rPr>
              <a:t>Activity2.class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    intent.putExtra("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toUpperService</a:t>
            </a:r>
            <a:r>
              <a:rPr lang="en-US" altLang="ko-KR" sz="1600" dirty="0" smtClean="0">
                <a:latin typeface="Consolas" panose="020B0609020204030204" pitchFamily="49" charset="0"/>
              </a:rPr>
              <a:t>",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editText.getText</a:t>
            </a:r>
            <a:r>
              <a:rPr lang="en-US" altLang="ko-KR" sz="1600" dirty="0" smtClean="0">
                <a:latin typeface="Consolas" panose="020B0609020204030204" pitchFamily="49" charset="0"/>
              </a:rPr>
              <a:t>().toString());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startActivity</a:t>
            </a:r>
            <a:r>
              <a:rPr lang="en-US" altLang="ko-KR" sz="1600" dirty="0" smtClean="0">
                <a:latin typeface="Consolas" panose="020B0609020204030204" pitchFamily="49" charset="0"/>
              </a:rPr>
              <a:t>(intent);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256240" y="2420888"/>
            <a:ext cx="2613216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/>
              <a:t>MainActivity.java </a:t>
            </a:r>
            <a:r>
              <a:rPr lang="ko-KR" altLang="en-US" dirty="0"/>
              <a:t>코딩</a:t>
            </a:r>
          </a:p>
        </p:txBody>
      </p:sp>
    </p:spTree>
    <p:extLst>
      <p:ext uri="{BB962C8B-B14F-4D97-AF65-F5344CB8AC3E}">
        <p14:creationId xmlns:p14="http://schemas.microsoft.com/office/powerpoint/2010/main" val="417246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Activity2.java </a:t>
            </a:r>
            <a:r>
              <a:rPr lang="ko-KR" altLang="en-US" dirty="0">
                <a:sym typeface="Wingdings" panose="05000000000000000000" pitchFamily="2" charset="2"/>
              </a:rPr>
              <a:t>코딩</a:t>
            </a:r>
            <a:r>
              <a:rPr lang="en-US" altLang="ko-KR" dirty="0">
                <a:sym typeface="Wingdings" panose="05000000000000000000" pitchFamily="2" charset="2"/>
              </a:rPr>
              <a:t>: button click event</a:t>
            </a:r>
            <a:r>
              <a:rPr lang="ko-KR" altLang="en-US" dirty="0">
                <a:sym typeface="Wingdings" panose="05000000000000000000" pitchFamily="2" charset="2"/>
              </a:rPr>
              <a:t>에 반응하도록 </a:t>
            </a:r>
            <a:r>
              <a:rPr lang="en-US" altLang="ko-KR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dirty="0">
                <a:latin typeface="Consolas" panose="020B0609020204030204" pitchFamily="49" charset="0"/>
              </a:rPr>
              <a:t>() </a:t>
            </a:r>
            <a:r>
              <a:rPr lang="ko-KR" altLang="en-US" dirty="0">
                <a:latin typeface="Consolas" panose="020B0609020204030204" pitchFamily="49" charset="0"/>
              </a:rPr>
              <a:t>코딩합니다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1"/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activity2.xml </a:t>
            </a:r>
            <a:r>
              <a:rPr lang="ko-KR" altLang="en-US" dirty="0">
                <a:latin typeface="Consolas" panose="020B0609020204030204" pitchFamily="49" charset="0"/>
                <a:sym typeface="Wingdings" panose="05000000000000000000" pitchFamily="2" charset="2"/>
              </a:rPr>
              <a:t>리소스 파일을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Consolas" panose="020B0609020204030204" pitchFamily="49" charset="0"/>
                <a:sym typeface="Wingdings" panose="05000000000000000000" pitchFamily="2" charset="2"/>
              </a:rPr>
              <a:t>인플레이션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ko-KR" altLang="en-US" dirty="0">
                <a:latin typeface="Consolas" panose="020B0609020204030204" pitchFamily="49" charset="0"/>
                <a:sym typeface="Wingdings" panose="05000000000000000000" pitchFamily="2" charset="2"/>
              </a:rPr>
              <a:t>객체화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)</a:t>
            </a:r>
            <a:r>
              <a:rPr lang="ko-KR" altLang="en-US" dirty="0">
                <a:latin typeface="Consolas" panose="020B0609020204030204" pitchFamily="49" charset="0"/>
                <a:sym typeface="Wingdings" panose="05000000000000000000" pitchFamily="2" charset="2"/>
              </a:rPr>
              <a:t>하고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, button</a:t>
            </a:r>
            <a:r>
              <a:rPr lang="ko-KR" altLang="en-US" dirty="0">
                <a:latin typeface="Consolas" panose="020B0609020204030204" pitchFamily="49" charset="0"/>
                <a:sym typeface="Wingdings" panose="05000000000000000000" pitchFamily="2" charset="2"/>
              </a:rPr>
              <a:t>과 </a:t>
            </a:r>
            <a:r>
              <a:rPr lang="en-US" altLang="ko-KR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textView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를 </a:t>
            </a:r>
            <a:r>
              <a:rPr lang="ko-KR" altLang="en-US" dirty="0">
                <a:latin typeface="Consolas" panose="020B0609020204030204" pitchFamily="49" charset="0"/>
                <a:sym typeface="Wingdings" panose="05000000000000000000" pitchFamily="2" charset="2"/>
              </a:rPr>
              <a:t>참조합니다</a:t>
            </a:r>
            <a:endParaRPr lang="en-US" altLang="ko-KR" dirty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lvl="1"/>
            <a:r>
              <a:rPr lang="en-US" altLang="ko-KR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getIntent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를 호출하여 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가 보낸 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Intent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를 참조하고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, value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를 찾아냅니다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인텐트에서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key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로 찾아낸 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value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"Received:"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를 붙여서 보여줍니다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.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endParaRPr lang="en-US" altLang="ko-KR" dirty="0" smtClean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[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메인 </a:t>
            </a:r>
            <a:r>
              <a:rPr lang="ko-KR" altLang="en-US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액티티비로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 돌아가기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버튼에 반응할 수 있도록 </a:t>
            </a:r>
            <a:r>
              <a:rPr lang="en-US" altLang="ko-KR" dirty="0" err="1">
                <a:latin typeface="Consolas" panose="020B0609020204030204" pitchFamily="49" charset="0"/>
                <a:sym typeface="Wingdings" panose="05000000000000000000" pitchFamily="2" charset="2"/>
              </a:rPr>
              <a:t>button.setOnClickListener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()</a:t>
            </a:r>
            <a:r>
              <a:rPr lang="ko-KR" altLang="en-US" dirty="0">
                <a:latin typeface="Consolas" panose="020B0609020204030204" pitchFamily="49" charset="0"/>
                <a:sym typeface="Wingdings" panose="05000000000000000000" pitchFamily="2" charset="2"/>
              </a:rPr>
              <a:t>를 설정합니다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버튼이 </a:t>
            </a:r>
            <a:r>
              <a:rPr lang="ko-KR" altLang="en-US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클릭되면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현재 액티비티를 끝내는 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finish() 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메소드를 호출합니다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. </a:t>
            </a:r>
            <a:endParaRPr lang="en-US" altLang="ko-KR" dirty="0"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2883708"/>
            <a:ext cx="11365852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Activity2 extends AppCompatActivity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Intent </a:t>
            </a:r>
            <a:r>
              <a:rPr lang="en-US" altLang="ko-KR" sz="1600" dirty="0" err="1">
                <a:latin typeface="Consolas" panose="020B0609020204030204" pitchFamily="49" charset="0"/>
              </a:rPr>
              <a:t>intent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</a:rPr>
              <a:t>getIntent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 smtClean="0">
                <a:latin typeface="Consolas" panose="020B0609020204030204" pitchFamily="49" charset="0"/>
              </a:rPr>
              <a:t>(...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...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    finish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041175" y="3568880"/>
            <a:ext cx="2185214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/>
              <a:t>Activity2.java </a:t>
            </a:r>
            <a:r>
              <a:rPr lang="ko-KR" altLang="en-US" dirty="0"/>
              <a:t>코딩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744072" y="4526870"/>
            <a:ext cx="4482317" cy="646331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 smtClean="0"/>
              <a:t>Use user defined key "</a:t>
            </a:r>
            <a:r>
              <a:rPr lang="en-US" altLang="ko-KR" dirty="0" err="1" smtClean="0"/>
              <a:t>toUpperService</a:t>
            </a:r>
            <a:r>
              <a:rPr lang="en-US" altLang="ko-KR" dirty="0" smtClean="0"/>
              <a:t>" </a:t>
            </a:r>
            <a:br>
              <a:rPr lang="en-US" altLang="ko-KR" dirty="0" smtClean="0"/>
            </a:br>
            <a:r>
              <a:rPr lang="en-US" altLang="ko-KR" dirty="0" smtClean="0"/>
              <a:t>to find the value associated with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6018588" y="4850035"/>
            <a:ext cx="72548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06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Activity2.java </a:t>
            </a:r>
            <a:r>
              <a:rPr lang="ko-KR" altLang="en-US" dirty="0" smtClean="0">
                <a:sym typeface="Wingdings" panose="05000000000000000000" pitchFamily="2" charset="2"/>
              </a:rPr>
              <a:t>코딩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436578"/>
            <a:ext cx="11365852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Activity2 extends AppCompatActivity </a:t>
            </a:r>
            <a:r>
              <a:rPr lang="en-US" altLang="ko-KR" sz="1600" dirty="0" smtClean="0">
                <a:latin typeface="Consolas" panose="020B0609020204030204" pitchFamily="49" charset="0"/>
              </a:rPr>
              <a:t>{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setContentView(R.layout.activity2);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Button </a:t>
            </a:r>
            <a:r>
              <a:rPr lang="en-US" altLang="ko-KR" sz="1600" dirty="0" err="1"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TextView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textView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= </a:t>
            </a:r>
            <a:r>
              <a:rPr lang="en-US" altLang="ko-KR" sz="1600" dirty="0" smtClean="0">
                <a:latin typeface="Consolas" panose="020B0609020204030204" pitchFamily="49" charset="0"/>
              </a:rPr>
              <a:t>findViewById(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R.id.textView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Intent </a:t>
            </a:r>
            <a:r>
              <a:rPr lang="en-US" altLang="ko-KR" sz="1600" dirty="0" err="1">
                <a:latin typeface="Consolas" panose="020B0609020204030204" pitchFamily="49" charset="0"/>
              </a:rPr>
              <a:t>intent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</a:rPr>
              <a:t>getIntent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String received </a:t>
            </a:r>
            <a:r>
              <a:rPr lang="en-US" altLang="ko-KR" sz="1600" dirty="0">
                <a:latin typeface="Consolas" panose="020B0609020204030204" pitchFamily="49" charset="0"/>
              </a:rPr>
              <a:t>= </a:t>
            </a:r>
            <a:r>
              <a:rPr lang="en-US" altLang="ko-KR" sz="1600" dirty="0" err="1">
                <a:latin typeface="Consolas" panose="020B0609020204030204" pitchFamily="49" charset="0"/>
              </a:rPr>
              <a:t>intent.</a:t>
            </a:r>
            <a:r>
              <a:rPr lang="en-US" altLang="ko-KR" sz="1600" b="1" dirty="0" err="1">
                <a:latin typeface="Consolas" panose="020B0609020204030204" pitchFamily="49" charset="0"/>
              </a:rPr>
              <a:t>getStringExtra</a:t>
            </a:r>
            <a:r>
              <a:rPr lang="en-US" altLang="ko-KR" sz="1600" dirty="0">
                <a:latin typeface="Consolas" panose="020B0609020204030204" pitchFamily="49" charset="0"/>
              </a:rPr>
              <a:t>("</a:t>
            </a:r>
            <a:r>
              <a:rPr lang="en-US" altLang="ko-KR" sz="1600" b="1" dirty="0" err="1">
                <a:latin typeface="Consolas" panose="020B0609020204030204" pitchFamily="49" charset="0"/>
              </a:rPr>
              <a:t>toUpperService</a:t>
            </a:r>
            <a:r>
              <a:rPr lang="en-US" altLang="ko-KR" sz="16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textView.setText</a:t>
            </a:r>
            <a:r>
              <a:rPr lang="en-US" altLang="ko-KR" sz="1600" dirty="0">
                <a:latin typeface="Consolas" panose="020B0609020204030204" pitchFamily="49" charset="0"/>
              </a:rPr>
              <a:t>("Received: " + received);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finish();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400256" y="1988840"/>
            <a:ext cx="2185214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/>
              <a:t>Activity2.java </a:t>
            </a:r>
            <a:r>
              <a:rPr lang="ko-KR" altLang="en-US" dirty="0"/>
              <a:t>코딩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507245" y="3214717"/>
            <a:ext cx="4421403" cy="646331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 smtClean="0"/>
              <a:t>user defined key: activity2 will use this </a:t>
            </a:r>
          </a:p>
          <a:p>
            <a:r>
              <a:rPr lang="en-US" altLang="ko-KR" dirty="0" smtClean="0"/>
              <a:t>key to find the value associated with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6753132" y="3537883"/>
            <a:ext cx="725485" cy="31447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64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결과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1 </a:t>
            </a:r>
            <a:r>
              <a:rPr lang="ko-KR" altLang="en-US" b="1" dirty="0" smtClean="0">
                <a:sym typeface="Wingdings" panose="05000000000000000000" pitchFamily="2" charset="2"/>
              </a:rPr>
              <a:t>단계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961" y="1795496"/>
            <a:ext cx="2651725" cy="459596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6709" y="1819513"/>
            <a:ext cx="2638916" cy="45719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45" y="1819513"/>
            <a:ext cx="2638915" cy="457194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6090" y="1795496"/>
            <a:ext cx="2621641" cy="45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4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이해하기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지금까지는 하나의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파일과 자바 소스 파일을 결합하여 하나의 앱을 완성했습니다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두 개의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파일과 하나의 소스 코드 파일만 있다면 어떤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파일이 소스 파일과 연결되는 것인지 어떻게 알 수 있을까요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자동으로 생성되는 </a:t>
            </a:r>
            <a:r>
              <a:rPr lang="en-US" altLang="ko-KR" b="1" dirty="0" smtClean="0">
                <a:sym typeface="Wingdings" panose="05000000000000000000" pitchFamily="2" charset="2"/>
              </a:rPr>
              <a:t>MainActivity.java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코드를 살펴보면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setContentView()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메소드가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파일을 연결한다는 것을 알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메소드에</a:t>
            </a:r>
            <a:r>
              <a:rPr lang="ko-KR" altLang="en-US" dirty="0" smtClean="0">
                <a:sym typeface="Wingdings" panose="05000000000000000000" pitchFamily="2" charset="2"/>
              </a:rPr>
              <a:t> 전달하는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파일의 이름은 </a:t>
            </a:r>
            <a:r>
              <a:rPr lang="ko-KR" altLang="en-US" dirty="0" err="1" smtClean="0">
                <a:sym typeface="Wingdings" panose="05000000000000000000" pitchFamily="2" charset="2"/>
              </a:rPr>
              <a:t>확장자</a:t>
            </a:r>
            <a:r>
              <a:rPr lang="ko-KR" altLang="en-US" dirty="0" smtClean="0">
                <a:sym typeface="Wingdings" panose="05000000000000000000" pitchFamily="2" charset="2"/>
              </a:rPr>
              <a:t> 없이 다음과 같이 지</a:t>
            </a:r>
            <a:r>
              <a:rPr lang="ko-KR" altLang="en-US" dirty="0">
                <a:sym typeface="Wingdings" panose="05000000000000000000" pitchFamily="2" charset="2"/>
              </a:rPr>
              <a:t>정</a:t>
            </a:r>
            <a:r>
              <a:rPr lang="ko-KR" altLang="en-US" dirty="0" smtClean="0">
                <a:sym typeface="Wingdings" panose="05000000000000000000" pitchFamily="2" charset="2"/>
              </a:rPr>
              <a:t> 하였습니다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	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R.layout.activity_main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en-US" altLang="ko-KR" b="1" dirty="0" err="1" smtClean="0">
                <a:sym typeface="Wingdings" panose="05000000000000000000" pitchFamily="2" charset="2"/>
              </a:rPr>
              <a:t>R.layout</a:t>
            </a:r>
            <a:r>
              <a:rPr lang="en-US" altLang="ko-KR" b="1" dirty="0" smtClean="0">
                <a:sym typeface="Wingdings" panose="05000000000000000000" pitchFamily="2" charset="2"/>
              </a:rPr>
              <a:t>.</a:t>
            </a:r>
            <a:r>
              <a:rPr lang="ko-KR" altLang="en-US" b="1" dirty="0" smtClean="0">
                <a:sym typeface="Wingdings" panose="05000000000000000000" pitchFamily="2" charset="2"/>
              </a:rPr>
              <a:t>파일이름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과 같은 형식입니다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여기서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R</a:t>
            </a:r>
            <a:r>
              <a:rPr lang="ko-KR" altLang="en-US" dirty="0" smtClean="0">
                <a:sym typeface="Wingdings" panose="05000000000000000000" pitchFamily="2" charset="2"/>
              </a:rPr>
              <a:t>은 프로젝트 창에 보이는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res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폴더를 의미하고</a:t>
            </a:r>
            <a:r>
              <a:rPr lang="en-US" altLang="ko-KR" dirty="0" smtClean="0">
                <a:sym typeface="Wingdings" panose="05000000000000000000" pitchFamily="2" charset="2"/>
              </a:rPr>
              <a:t>, layout 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dirty="0" smtClean="0">
                <a:sym typeface="Wingdings" panose="05000000000000000000" pitchFamily="2" charset="2"/>
              </a:rPr>
              <a:t>res </a:t>
            </a:r>
            <a:r>
              <a:rPr lang="ko-KR" altLang="en-US" dirty="0" smtClean="0">
                <a:sym typeface="Wingdings" panose="05000000000000000000" pitchFamily="2" charset="2"/>
              </a:rPr>
              <a:t>폴더에 있는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폴더를 의미합니다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파일에 있는 내용을 메모리에 </a:t>
            </a:r>
            <a:r>
              <a:rPr lang="ko-KR" altLang="en-US" dirty="0" err="1" smtClean="0">
                <a:sym typeface="Wingdings" panose="05000000000000000000" pitchFamily="2" charset="2"/>
              </a:rPr>
              <a:t>객체화하는</a:t>
            </a:r>
            <a:r>
              <a:rPr lang="ko-KR" altLang="en-US" dirty="0" smtClean="0">
                <a:sym typeface="Wingdings" panose="05000000000000000000" pitchFamily="2" charset="2"/>
              </a:rPr>
              <a:t> 과정을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Inflation </a:t>
            </a:r>
            <a:r>
              <a:rPr lang="ko-KR" altLang="en-US" dirty="0" smtClean="0">
                <a:sym typeface="Wingdings" panose="05000000000000000000" pitchFamily="2" charset="2"/>
              </a:rPr>
              <a:t>이라고 부릅니다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6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2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ym typeface="Wingdings" panose="05000000000000000000" pitchFamily="2" charset="2"/>
              </a:rPr>
              <a:t>2 </a:t>
            </a:r>
            <a:r>
              <a:rPr lang="ko-KR" altLang="en-US" b="1" dirty="0" smtClean="0">
                <a:sym typeface="Wingdings" panose="05000000000000000000" pitchFamily="2" charset="2"/>
              </a:rPr>
              <a:t>단계 실습 </a:t>
            </a:r>
            <a:r>
              <a:rPr lang="en-US" altLang="ko-KR" b="1" dirty="0" smtClean="0">
                <a:sym typeface="Wingdings" panose="05000000000000000000" pitchFamily="2" charset="2"/>
              </a:rPr>
              <a:t>– </a:t>
            </a:r>
            <a:r>
              <a:rPr lang="en-US" altLang="ko-KR" dirty="0" err="1" smtClean="0">
                <a:sym typeface="Wingdings" panose="05000000000000000000" pitchFamily="2" charset="2"/>
              </a:rPr>
              <a:t>SampleActivityOne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폴더를 복사하여 프로젝트 </a:t>
            </a:r>
            <a:r>
              <a:rPr lang="en-US" altLang="ko-KR" dirty="0" err="1" smtClean="0">
                <a:sym typeface="Wingdings" panose="05000000000000000000" pitchFamily="2" charset="2"/>
              </a:rPr>
              <a:t>SampleActivityTwo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를 만듭니다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ym typeface="Wingdings" panose="05000000000000000000" pitchFamily="2" charset="2"/>
              </a:rPr>
              <a:t>2 </a:t>
            </a:r>
            <a:r>
              <a:rPr lang="ko-KR" altLang="en-US" b="1" dirty="0" smtClean="0">
                <a:sym typeface="Wingdings" panose="05000000000000000000" pitchFamily="2" charset="2"/>
              </a:rPr>
              <a:t>단계 실습에서는 </a:t>
            </a:r>
            <a:r>
              <a:rPr lang="en-US" altLang="ko-KR" b="1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b="1" dirty="0" smtClean="0">
                <a:sym typeface="Wingdings" panose="05000000000000000000" pitchFamily="2" charset="2"/>
              </a:rPr>
              <a:t>파일만 수정하면 됩니다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프로젝트를 </a:t>
            </a:r>
            <a:r>
              <a:rPr lang="ko-KR" altLang="en-US" dirty="0">
                <a:sym typeface="Wingdings" panose="05000000000000000000" pitchFamily="2" charset="2"/>
              </a:rPr>
              <a:t>다른 이름의 폴더에 </a:t>
            </a:r>
            <a:r>
              <a:rPr lang="ko-KR" altLang="en-US" dirty="0" smtClean="0">
                <a:sym typeface="Wingdings" panose="05000000000000000000" pitchFamily="2" charset="2"/>
              </a:rPr>
              <a:t>복사한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안스 안에 </a:t>
            </a:r>
            <a:r>
              <a:rPr lang="ko-KR" altLang="en-US" dirty="0">
                <a:sym typeface="Wingdings" panose="05000000000000000000" pitchFamily="2" charset="2"/>
              </a:rPr>
              <a:t>필요한 곳</a:t>
            </a:r>
            <a:r>
              <a:rPr lang="en-US" altLang="ko-KR" dirty="0">
                <a:sym typeface="Wingdings" panose="05000000000000000000" pitchFamily="2" charset="2"/>
              </a:rPr>
              <a:t>(strings.xml, </a:t>
            </a:r>
            <a:r>
              <a:rPr lang="en-US" altLang="ko-KR" dirty="0" err="1">
                <a:sym typeface="Wingdings" panose="05000000000000000000" pitchFamily="2" charset="2"/>
              </a:rPr>
              <a:t>settings.gradle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을 </a:t>
            </a:r>
            <a:r>
              <a:rPr lang="ko-KR" altLang="en-US" dirty="0" smtClean="0">
                <a:sym typeface="Wingdings" panose="05000000000000000000" pitchFamily="2" charset="2"/>
              </a:rPr>
              <a:t>수정하고</a:t>
            </a:r>
            <a:r>
              <a:rPr lang="en-US" altLang="ko-KR" dirty="0" smtClean="0">
                <a:sym typeface="Wingdings" panose="05000000000000000000" pitchFamily="2" charset="2"/>
              </a:rPr>
              <a:t>, 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[Sync Project with </a:t>
            </a:r>
            <a:r>
              <a:rPr lang="en-US" altLang="ko-KR" dirty="0" err="1" smtClean="0">
                <a:sym typeface="Wingdings" panose="05000000000000000000" pitchFamily="2" charset="2"/>
              </a:rPr>
              <a:t>Gradle</a:t>
            </a:r>
            <a:r>
              <a:rPr lang="en-US" altLang="ko-KR" dirty="0" smtClean="0">
                <a:sym typeface="Wingdings" panose="05000000000000000000" pitchFamily="2" charset="2"/>
              </a:rPr>
              <a:t> Sync]</a:t>
            </a:r>
            <a:r>
              <a:rPr lang="ko-KR" altLang="en-US" dirty="0" smtClean="0">
                <a:sym typeface="Wingdings" panose="05000000000000000000" pitchFamily="2" charset="2"/>
              </a:rPr>
              <a:t>를 실행하고</a:t>
            </a:r>
            <a:r>
              <a:rPr lang="en-US" altLang="ko-KR" dirty="0" smtClean="0">
                <a:sym typeface="Wingdings" panose="05000000000000000000" pitchFamily="2" charset="2"/>
              </a:rPr>
              <a:t>, [Build  Clean Project]</a:t>
            </a:r>
            <a:r>
              <a:rPr lang="ko-KR" altLang="en-US" dirty="0" smtClean="0">
                <a:sym typeface="Wingdings" panose="05000000000000000000" pitchFamily="2" charset="2"/>
              </a:rPr>
              <a:t>를 실행합니다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1</a:t>
            </a:r>
            <a:r>
              <a:rPr lang="ko-KR" altLang="en-US" b="1" dirty="0">
                <a:sym typeface="Wingdings" panose="05000000000000000000" pitchFamily="2" charset="2"/>
              </a:rPr>
              <a:t>단계와 기능은 같지만</a:t>
            </a:r>
            <a:r>
              <a:rPr lang="en-US" altLang="ko-KR" b="1" dirty="0">
                <a:sym typeface="Wingdings" panose="05000000000000000000" pitchFamily="2" charset="2"/>
              </a:rPr>
              <a:t>, </a:t>
            </a:r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onClickListener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인터페이스를 사용하지 않고</a:t>
            </a:r>
            <a:r>
              <a:rPr lang="en-US" altLang="ko-KR" b="1" dirty="0">
                <a:sym typeface="Wingdings" panose="05000000000000000000" pitchFamily="2" charset="2"/>
              </a:rPr>
              <a:t>, onClick </a:t>
            </a:r>
            <a:r>
              <a:rPr lang="ko-KR" altLang="en-US" b="1" dirty="0">
                <a:sym typeface="Wingdings" panose="05000000000000000000" pitchFamily="2" charset="2"/>
              </a:rPr>
              <a:t>속성에 메소드 이름을 명시하는 방식으로 구현합니다</a:t>
            </a:r>
            <a:r>
              <a:rPr lang="en-US" altLang="ko-KR" b="1" dirty="0">
                <a:sym typeface="Wingdings" panose="05000000000000000000" pitchFamily="2" charset="2"/>
              </a:rPr>
              <a:t>. 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버튼</a:t>
            </a:r>
            <a:r>
              <a:rPr lang="en-US" altLang="ko-KR" dirty="0" smtClean="0">
                <a:sym typeface="Wingdings" panose="05000000000000000000" pitchFamily="2" charset="2"/>
              </a:rPr>
              <a:t>(button)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onClick </a:t>
            </a:r>
            <a:r>
              <a:rPr lang="ko-KR" altLang="en-US" dirty="0" smtClean="0">
                <a:sym typeface="Wingdings" panose="05000000000000000000" pitchFamily="2" charset="2"/>
              </a:rPr>
              <a:t>속성에 </a:t>
            </a:r>
            <a:r>
              <a:rPr lang="en-US" altLang="ko-KR" b="1" dirty="0" smtClean="0">
                <a:sym typeface="Wingdings" panose="05000000000000000000" pitchFamily="2" charset="2"/>
              </a:rPr>
              <a:t>OpenActivity2onClick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메소드 이름을 명시하고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에 메소드를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9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2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3463" y="788910"/>
            <a:ext cx="7947156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&lt;</a:t>
            </a:r>
            <a:r>
              <a:rPr lang="en-US" altLang="ko-KR" sz="1600" dirty="0">
                <a:latin typeface="Consolas" panose="020B0609020204030204" pitchFamily="49" charset="0"/>
              </a:rPr>
              <a:t>Button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android:layout_height="wrap_content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android:onClick</a:t>
            </a:r>
            <a:r>
              <a:rPr lang="en-US" altLang="ko-KR" sz="16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="openActivity2onClick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android:text="@</a:t>
            </a:r>
            <a:r>
              <a:rPr lang="en-US" altLang="ko-KR" sz="1600" dirty="0" smtClean="0">
                <a:latin typeface="Consolas" panose="020B0609020204030204" pitchFamily="49" charset="0"/>
              </a:rPr>
              <a:t>string/openActivity2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android:textSize="24sp"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b="1" dirty="0" err="1">
                <a:latin typeface="Consolas" panose="020B0609020204030204" pitchFamily="49" charset="0"/>
              </a:rPr>
              <a:t>android:textAllCaps</a:t>
            </a:r>
            <a:r>
              <a:rPr lang="en-US" altLang="ko-KR" sz="1600" b="1" dirty="0">
                <a:latin typeface="Consolas" panose="020B0609020204030204" pitchFamily="49" charset="0"/>
              </a:rPr>
              <a:t>="false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"</a:t>
            </a:r>
            <a:endParaRPr lang="en-US" altLang="ko-KR" sz="1600" b="1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app:layout_constraintBottom_toBottomOf="parent"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app:layout_constraintEnd_toEndOf</a:t>
            </a:r>
            <a:r>
              <a:rPr lang="en-US" altLang="ko-KR" sz="16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app:layout_constraintStart_toStartOf</a:t>
            </a:r>
            <a:r>
              <a:rPr lang="en-US" altLang="ko-KR" sz="16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app:layout_constraintTop_toTopOf="parent" </a:t>
            </a:r>
            <a:r>
              <a:rPr lang="en-US" altLang="ko-KR" sz="1600" dirty="0" smtClean="0">
                <a:latin typeface="Consolas" panose="020B0609020204030204" pitchFamily="49" charset="0"/>
              </a:rPr>
              <a:t>/&gt;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&lt;/</a:t>
            </a:r>
            <a:r>
              <a:rPr lang="en-US" altLang="ko-KR" sz="16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600" dirty="0">
                <a:latin typeface="Consolas" panose="020B0609020204030204" pitchFamily="49" charset="0"/>
              </a:rPr>
              <a:t>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384032" y="1736141"/>
            <a:ext cx="3381054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/>
              <a:t>activity_main.xml  </a:t>
            </a:r>
            <a:r>
              <a:rPr lang="ko-KR" altLang="en-US" dirty="0" smtClean="0"/>
              <a:t>달라진 부분</a:t>
            </a:r>
            <a:endParaRPr lang="en-US" altLang="ko-KR" dirty="0"/>
          </a:p>
        </p:txBody>
      </p:sp>
      <p:cxnSp>
        <p:nvCxnSpPr>
          <p:cNvPr id="8" name="직선 화살표 연결선 7"/>
          <p:cNvCxnSpPr>
            <a:stCxn id="6" idx="1"/>
          </p:cNvCxnSpPr>
          <p:nvPr/>
        </p:nvCxnSpPr>
        <p:spPr>
          <a:xfrm flipH="1">
            <a:off x="5591944" y="1920807"/>
            <a:ext cx="792088" cy="288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47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2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MainActivity.java </a:t>
            </a:r>
            <a:r>
              <a:rPr lang="ko-KR" altLang="en-US" b="1" dirty="0" smtClean="0">
                <a:sym typeface="Wingdings" panose="05000000000000000000" pitchFamily="2" charset="2"/>
              </a:rPr>
              <a:t>코딩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[Activity2</a:t>
            </a:r>
            <a:r>
              <a:rPr lang="ko-KR" altLang="en-US" dirty="0" smtClean="0">
                <a:sym typeface="Wingdings" panose="05000000000000000000" pitchFamily="2" charset="2"/>
              </a:rPr>
              <a:t>로 가기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onClick </a:t>
            </a:r>
            <a:r>
              <a:rPr lang="ko-KR" altLang="en-US" dirty="0" smtClean="0">
                <a:sym typeface="Wingdings" panose="05000000000000000000" pitchFamily="2" charset="2"/>
              </a:rPr>
              <a:t>속성에 명시된 메소드 </a:t>
            </a:r>
            <a:r>
              <a:rPr lang="en-US" altLang="ko-KR" dirty="0" smtClean="0">
                <a:sym typeface="Wingdings" panose="05000000000000000000" pitchFamily="2" charset="2"/>
              </a:rPr>
              <a:t>openActivity2onClick()</a:t>
            </a:r>
            <a:r>
              <a:rPr lang="ko-KR" altLang="en-US" dirty="0" smtClean="0">
                <a:sym typeface="Wingdings" panose="05000000000000000000" pitchFamily="2" charset="2"/>
              </a:rPr>
              <a:t>를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onCreate() </a:t>
            </a:r>
            <a:r>
              <a:rPr lang="ko-KR" altLang="en-US" dirty="0" smtClean="0">
                <a:sym typeface="Wingdings" panose="05000000000000000000" pitchFamily="2" charset="2"/>
              </a:rPr>
              <a:t>속 안이 아니라 </a:t>
            </a:r>
            <a:r>
              <a:rPr lang="en-US" altLang="ko-KR" dirty="0" smtClean="0">
                <a:sym typeface="Wingdings" panose="05000000000000000000" pitchFamily="2" charset="2"/>
              </a:rPr>
              <a:t>onCreate()</a:t>
            </a:r>
            <a:r>
              <a:rPr lang="ko-KR" altLang="en-US" dirty="0" smtClean="0">
                <a:sym typeface="Wingdings" panose="05000000000000000000" pitchFamily="2" charset="2"/>
              </a:rPr>
              <a:t>와 같은 수준으로 </a:t>
            </a:r>
            <a:r>
              <a:rPr lang="en-US" altLang="ko-KR" dirty="0" smtClean="0">
                <a:sym typeface="Wingdings" panose="05000000000000000000" pitchFamily="2" charset="2"/>
              </a:rPr>
              <a:t>MainActivity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 안에 정의합니다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editText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class</a:t>
            </a:r>
            <a:r>
              <a:rPr lang="ko-KR" altLang="en-US" dirty="0" smtClean="0">
                <a:sym typeface="Wingdings" panose="05000000000000000000" pitchFamily="2" charset="2"/>
              </a:rPr>
              <a:t>의 속성의 정의하여 클래스 내부의 모든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메소드들에서</a:t>
            </a:r>
            <a:r>
              <a:rPr lang="ko-KR" altLang="en-US" dirty="0" smtClean="0">
                <a:sym typeface="Wingdings" panose="05000000000000000000" pitchFamily="2" charset="2"/>
              </a:rPr>
              <a:t> 모두 사용할 수 있도록 선언합니다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75398" y="2424173"/>
            <a:ext cx="11365852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(...);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</a:t>
            </a:r>
            <a:r>
              <a:rPr lang="en-US" altLang="ko-KR" sz="1600" dirty="0" smtClean="0">
                <a:latin typeface="Consolas" panose="020B0609020204030204" pitchFamily="49" charset="0"/>
              </a:rPr>
              <a:t>void ... {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96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2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코딩에서 버튼 클릭 이벤트를 다루는 부분을 다음과 같이 더 간단히 하는 방법이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경우</a:t>
            </a:r>
            <a:r>
              <a:rPr lang="en-US" altLang="ko-KR" dirty="0" smtClean="0">
                <a:sym typeface="Wingdings" panose="05000000000000000000" pitchFamily="2" charset="2"/>
              </a:rPr>
              <a:t>, activity_menu.xml </a:t>
            </a:r>
            <a:r>
              <a:rPr lang="ko-KR" altLang="en-US" dirty="0" smtClean="0">
                <a:sym typeface="Wingdings" panose="05000000000000000000" pitchFamily="2" charset="2"/>
              </a:rPr>
              <a:t>에서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해당 버튼의 </a:t>
            </a:r>
            <a:r>
              <a:rPr lang="en-US" altLang="ko-KR" dirty="0" smtClean="0">
                <a:sym typeface="Wingdings" panose="05000000000000000000" pitchFamily="2" charset="2"/>
              </a:rPr>
              <a:t>onClick </a:t>
            </a:r>
            <a:r>
              <a:rPr lang="ko-KR" altLang="en-US" dirty="0" smtClean="0">
                <a:sym typeface="Wingdings" panose="05000000000000000000" pitchFamily="2" charset="2"/>
              </a:rPr>
              <a:t>속성에 메소드 이름을 명시해야 합니다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556792"/>
            <a:ext cx="11365852" cy="4278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EditText </a:t>
            </a:r>
            <a:r>
              <a:rPr lang="en-US" altLang="ko-KR" sz="1600" dirty="0" err="1">
                <a:latin typeface="Consolas" panose="020B0609020204030204" pitchFamily="49" charset="0"/>
              </a:rPr>
              <a:t>editText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editText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R.id.editText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void </a:t>
            </a:r>
            <a:r>
              <a:rPr lang="en-US" altLang="ko-KR" sz="1600" dirty="0" smtClean="0">
                <a:latin typeface="Consolas" panose="020B0609020204030204" pitchFamily="49" charset="0"/>
              </a:rPr>
              <a:t>openActivity2onClick(View </a:t>
            </a:r>
            <a:r>
              <a:rPr lang="en-US" altLang="ko-KR" sz="1600" dirty="0">
                <a:latin typeface="Consolas" panose="020B0609020204030204" pitchFamily="49" charset="0"/>
              </a:rPr>
              <a:t>v)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Intent </a:t>
            </a:r>
            <a:r>
              <a:rPr lang="en-US" altLang="ko-KR" sz="1600" dirty="0" err="1">
                <a:latin typeface="Consolas" panose="020B0609020204030204" pitchFamily="49" charset="0"/>
              </a:rPr>
              <a:t>intent</a:t>
            </a:r>
            <a:r>
              <a:rPr lang="en-US" altLang="ko-KR" sz="1600" dirty="0">
                <a:latin typeface="Consolas" panose="020B0609020204030204" pitchFamily="49" charset="0"/>
              </a:rPr>
              <a:t> = new Intent(this, Activity2.class);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intent.putExtra("</a:t>
            </a:r>
            <a:r>
              <a:rPr lang="en-US" altLang="ko-KR" sz="1600" dirty="0" err="1">
                <a:latin typeface="Consolas" panose="020B0609020204030204" pitchFamily="49" charset="0"/>
              </a:rPr>
              <a:t>toUpperService</a:t>
            </a:r>
            <a:r>
              <a:rPr lang="en-US" altLang="ko-KR" sz="1600" dirty="0">
                <a:latin typeface="Consolas" panose="020B0609020204030204" pitchFamily="49" charset="0"/>
              </a:rPr>
              <a:t>", </a:t>
            </a:r>
            <a:r>
              <a:rPr lang="en-US" altLang="ko-KR" sz="1600" dirty="0" err="1">
                <a:latin typeface="Consolas" panose="020B0609020204030204" pitchFamily="49" charset="0"/>
              </a:rPr>
              <a:t>editText.getText</a:t>
            </a:r>
            <a:r>
              <a:rPr lang="en-US" altLang="ko-KR" sz="1600" dirty="0">
                <a:latin typeface="Consolas" panose="020B0609020204030204" pitchFamily="49" charset="0"/>
              </a:rPr>
              <a:t>().toString());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startActivity</a:t>
            </a:r>
            <a:r>
              <a:rPr lang="en-US" altLang="ko-KR" sz="1600" dirty="0">
                <a:latin typeface="Consolas" panose="020B0609020204030204" pitchFamily="49" charset="0"/>
              </a:rPr>
              <a:t>(intent);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53100" y="1844824"/>
            <a:ext cx="7011052" cy="288032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75398" y="4293096"/>
            <a:ext cx="6988754" cy="288032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53100" y="3579882"/>
            <a:ext cx="1700352" cy="281165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406087" y="4567892"/>
            <a:ext cx="576064" cy="227302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4982151" y="3436723"/>
            <a:ext cx="321761" cy="183675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5293715" y="4437112"/>
            <a:ext cx="560457" cy="16883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40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2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결과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1 </a:t>
            </a:r>
            <a:r>
              <a:rPr lang="ko-KR" altLang="en-US" b="1" dirty="0" smtClean="0">
                <a:sym typeface="Wingdings" panose="05000000000000000000" pitchFamily="2" charset="2"/>
              </a:rPr>
              <a:t>단계</a:t>
            </a:r>
            <a:r>
              <a:rPr lang="en-US" altLang="ko-KR" b="1" dirty="0" smtClean="0">
                <a:sym typeface="Wingdings" panose="05000000000000000000" pitchFamily="2" charset="2"/>
              </a:rPr>
              <a:t>/2</a:t>
            </a:r>
            <a:r>
              <a:rPr lang="ko-KR" altLang="en-US" b="1" dirty="0" smtClean="0">
                <a:sym typeface="Wingdings" panose="05000000000000000000" pitchFamily="2" charset="2"/>
              </a:rPr>
              <a:t>단계 결과는 같습니다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632" y="1764662"/>
            <a:ext cx="2631451" cy="46267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426" y="1764661"/>
            <a:ext cx="2690474" cy="462679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1848" y="1764661"/>
            <a:ext cx="2659392" cy="46267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654" y="1764211"/>
            <a:ext cx="2671425" cy="462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4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3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3 </a:t>
            </a:r>
            <a:r>
              <a:rPr lang="ko-KR" altLang="en-US" b="1" dirty="0" smtClean="0">
                <a:sym typeface="Wingdings" panose="05000000000000000000" pitchFamily="2" charset="2"/>
              </a:rPr>
              <a:t>단계 실습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err="1" smtClean="0">
                <a:sym typeface="Wingdings" panose="05000000000000000000" pitchFamily="2" charset="2"/>
              </a:rPr>
              <a:t>메인액티비티에서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Activity2</a:t>
            </a:r>
            <a:r>
              <a:rPr lang="ko-KR" altLang="en-US" dirty="0" smtClean="0">
                <a:sym typeface="Wingdings" panose="05000000000000000000" pitchFamily="2" charset="2"/>
              </a:rPr>
              <a:t>의 결과를 받을 수 있도록 호출하고 또한 받은 결과를 보여줍니다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b="1" dirty="0" err="1" smtClean="0">
                <a:sym typeface="Wingdings" panose="05000000000000000000" pitchFamily="2" charset="2"/>
              </a:rPr>
              <a:t>SampleActivityOne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폴더를 복사하여 프로젝트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SampleActivityThree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폴더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ko-KR" altLang="en-US" dirty="0">
                <a:sym typeface="Wingdings" panose="05000000000000000000" pitchFamily="2" charset="2"/>
              </a:rPr>
              <a:t>만듭니다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안스 </a:t>
            </a:r>
            <a:r>
              <a:rPr lang="ko-KR" altLang="en-US" dirty="0">
                <a:sym typeface="Wingdings" panose="05000000000000000000" pitchFamily="2" charset="2"/>
              </a:rPr>
              <a:t>안에 필요한 곳</a:t>
            </a:r>
            <a:r>
              <a:rPr lang="en-US" altLang="ko-KR" dirty="0">
                <a:sym typeface="Wingdings" panose="05000000000000000000" pitchFamily="2" charset="2"/>
              </a:rPr>
              <a:t>(strings.xml, </a:t>
            </a:r>
            <a:r>
              <a:rPr lang="en-US" altLang="ko-KR" dirty="0" err="1">
                <a:sym typeface="Wingdings" panose="05000000000000000000" pitchFamily="2" charset="2"/>
              </a:rPr>
              <a:t>settings.gradle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을 수정하고</a:t>
            </a:r>
            <a:r>
              <a:rPr lang="en-US" altLang="ko-KR" dirty="0">
                <a:sym typeface="Wingdings" panose="05000000000000000000" pitchFamily="2" charset="2"/>
              </a:rPr>
              <a:t>,  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[Sync Project with </a:t>
            </a:r>
            <a:r>
              <a:rPr lang="en-US" altLang="ko-KR" dirty="0" err="1">
                <a:sym typeface="Wingdings" panose="05000000000000000000" pitchFamily="2" charset="2"/>
              </a:rPr>
              <a:t>Gradle</a:t>
            </a:r>
            <a:r>
              <a:rPr lang="en-US" altLang="ko-KR" dirty="0">
                <a:sym typeface="Wingdings" panose="05000000000000000000" pitchFamily="2" charset="2"/>
              </a:rPr>
              <a:t> Sync]</a:t>
            </a:r>
            <a:r>
              <a:rPr lang="ko-KR" altLang="en-US" dirty="0">
                <a:sym typeface="Wingdings" panose="05000000000000000000" pitchFamily="2" charset="2"/>
              </a:rPr>
              <a:t>를 실행하고</a:t>
            </a:r>
            <a:r>
              <a:rPr lang="en-US" altLang="ko-KR" dirty="0">
                <a:sym typeface="Wingdings" panose="05000000000000000000" pitchFamily="2" charset="2"/>
              </a:rPr>
              <a:t>, [Build  Clean Project]</a:t>
            </a:r>
            <a:r>
              <a:rPr lang="ko-KR" altLang="en-US" dirty="0">
                <a:sym typeface="Wingdings" panose="05000000000000000000" pitchFamily="2" charset="2"/>
              </a:rPr>
              <a:t>를 실행합니다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3</a:t>
            </a:r>
            <a:r>
              <a:rPr lang="ko-KR" altLang="en-US" b="1" dirty="0" smtClean="0">
                <a:sym typeface="Wingdings" panose="05000000000000000000" pitchFamily="2" charset="2"/>
              </a:rPr>
              <a:t>단계 전체 과정 설명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>
                <a:sym typeface="Wingdings" panose="05000000000000000000" pitchFamily="2" charset="2"/>
              </a:rPr>
              <a:t>는 메시지를 보낼 때</a:t>
            </a:r>
            <a:r>
              <a:rPr lang="en-US" altLang="ko-KR" dirty="0">
                <a:sym typeface="Wingdings" panose="05000000000000000000" pitchFamily="2" charset="2"/>
              </a:rPr>
              <a:t>, Activity2 </a:t>
            </a:r>
            <a:r>
              <a:rPr lang="ko-KR" altLang="en-US" dirty="0">
                <a:sym typeface="Wingdings" panose="05000000000000000000" pitchFamily="2" charset="2"/>
              </a:rPr>
              <a:t>로부터 결과를 받을 것을 기대하며 </a:t>
            </a:r>
            <a:r>
              <a:rPr lang="en-US" altLang="ko-KR" dirty="0">
                <a:sym typeface="Wingdings" panose="05000000000000000000" pitchFamily="2" charset="2"/>
              </a:rPr>
              <a:t>Activity2</a:t>
            </a:r>
            <a:r>
              <a:rPr lang="ko-KR" altLang="en-US" dirty="0">
                <a:sym typeface="Wingdings" panose="05000000000000000000" pitchFamily="2" charset="2"/>
              </a:rPr>
              <a:t>를 활성화합니다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Activity2</a:t>
            </a:r>
            <a:r>
              <a:rPr lang="ko-KR" altLang="en-US" dirty="0" smtClean="0">
                <a:sym typeface="Wingdings" panose="05000000000000000000" pitchFamily="2" charset="2"/>
              </a:rPr>
              <a:t>로부터 받은 메시지를 보여주기 위한 </a:t>
            </a:r>
            <a:r>
              <a:rPr lang="en-US" altLang="ko-KR" b="1" dirty="0" smtClean="0">
                <a:sym typeface="Wingdings" panose="05000000000000000000" pitchFamily="2" charset="2"/>
              </a:rPr>
              <a:t>TextView </a:t>
            </a:r>
            <a:r>
              <a:rPr lang="ko-KR" altLang="en-US" b="1" dirty="0" smtClean="0">
                <a:sym typeface="Wingdings" panose="05000000000000000000" pitchFamily="2" charset="2"/>
              </a:rPr>
              <a:t>하나를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id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textView2 </a:t>
            </a:r>
            <a:r>
              <a:rPr lang="ko-KR" altLang="en-US" dirty="0" smtClean="0">
                <a:sym typeface="Wingdings" panose="05000000000000000000" pitchFamily="2" charset="2"/>
              </a:rPr>
              <a:t>로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activity2.xml </a:t>
            </a:r>
            <a:r>
              <a:rPr lang="ko-KR" altLang="en-US" dirty="0" smtClean="0">
                <a:sym typeface="Wingdings" panose="05000000000000000000" pitchFamily="2" charset="2"/>
              </a:rPr>
              <a:t>에도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로 보낼 메시지를 미리 보여주기 위한 </a:t>
            </a:r>
            <a:r>
              <a:rPr lang="en-US" altLang="ko-KR" b="1" dirty="0" smtClean="0">
                <a:sym typeface="Wingdings" panose="05000000000000000000" pitchFamily="2" charset="2"/>
              </a:rPr>
              <a:t>TextView </a:t>
            </a:r>
            <a:r>
              <a:rPr lang="ko-KR" altLang="en-US" b="1" dirty="0" smtClean="0">
                <a:sym typeface="Wingdings" panose="05000000000000000000" pitchFamily="2" charset="2"/>
              </a:rPr>
              <a:t>하나를 추가합니다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  <a:endParaRPr lang="en-US" altLang="ko-KR" b="1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Activity2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en-US" altLang="ko-KR" dirty="0">
                <a:sym typeface="Wingdings" panose="05000000000000000000" pitchFamily="2" charset="2"/>
              </a:rPr>
              <a:t>MainActivity</a:t>
            </a:r>
            <a:r>
              <a:rPr lang="ko-KR" altLang="en-US" dirty="0">
                <a:sym typeface="Wingdings" panose="05000000000000000000" pitchFamily="2" charset="2"/>
              </a:rPr>
              <a:t>로부터 </a:t>
            </a:r>
            <a:r>
              <a:rPr lang="en-US" altLang="ko-KR" dirty="0">
                <a:sym typeface="Wingdings" panose="05000000000000000000" pitchFamily="2" charset="2"/>
              </a:rPr>
              <a:t>intent</a:t>
            </a:r>
            <a:r>
              <a:rPr lang="ko-KR" altLang="en-US" dirty="0">
                <a:sym typeface="Wingdings" panose="05000000000000000000" pitchFamily="2" charset="2"/>
              </a:rPr>
              <a:t>를 받은  메시지를 </a:t>
            </a:r>
            <a:r>
              <a:rPr lang="en-US" altLang="ko-KR" dirty="0">
                <a:sym typeface="Wingdings" panose="05000000000000000000" pitchFamily="2" charset="2"/>
              </a:rPr>
              <a:t>TextView</a:t>
            </a:r>
            <a:r>
              <a:rPr lang="ko-KR" altLang="en-US" dirty="0">
                <a:sym typeface="Wingdings" panose="05000000000000000000" pitchFamily="2" charset="2"/>
              </a:rPr>
              <a:t>에 </a:t>
            </a:r>
            <a:r>
              <a:rPr lang="en-US" altLang="ko-KR" dirty="0">
                <a:sym typeface="Wingdings" panose="05000000000000000000" pitchFamily="2" charset="2"/>
              </a:rPr>
              <a:t>"Received:"</a:t>
            </a:r>
            <a:r>
              <a:rPr lang="ko-KR" altLang="en-US" dirty="0">
                <a:sym typeface="Wingdings" panose="05000000000000000000" pitchFamily="2" charset="2"/>
              </a:rPr>
              <a:t>와 함께 보여줍니다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동시에 이를 </a:t>
            </a:r>
            <a:r>
              <a:rPr lang="en-US" altLang="ko-KR" dirty="0">
                <a:sym typeface="Wingdings" panose="05000000000000000000" pitchFamily="2" charset="2"/>
              </a:rPr>
              <a:t>Uppercase</a:t>
            </a:r>
            <a:r>
              <a:rPr lang="ko-KR" altLang="en-US" dirty="0">
                <a:sym typeface="Wingdings" panose="05000000000000000000" pitchFamily="2" charset="2"/>
              </a:rPr>
              <a:t>로 변환하여</a:t>
            </a:r>
            <a:r>
              <a:rPr lang="en-US" altLang="ko-KR" dirty="0">
                <a:sym typeface="Wingdings" panose="05000000000000000000" pitchFamily="2" charset="2"/>
              </a:rPr>
              <a:t>, "Sending:"</a:t>
            </a:r>
            <a:r>
              <a:rPr lang="ko-KR" altLang="en-US" dirty="0">
                <a:sym typeface="Wingdings" panose="05000000000000000000" pitchFamily="2" charset="2"/>
              </a:rPr>
              <a:t>과 함께 보여줍니다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Activity2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en-US" altLang="ko-KR" dirty="0">
                <a:sym typeface="Wingdings" panose="05000000000000000000" pitchFamily="2" charset="2"/>
              </a:rPr>
              <a:t>[MainActivity</a:t>
            </a:r>
            <a:r>
              <a:rPr lang="ko-KR" altLang="en-US" dirty="0">
                <a:sym typeface="Wingdings" panose="05000000000000000000" pitchFamily="2" charset="2"/>
              </a:rPr>
              <a:t>로 돌아가기</a:t>
            </a:r>
            <a:r>
              <a:rPr lang="en-US" altLang="ko-KR" dirty="0">
                <a:sym typeface="Wingdings" panose="05000000000000000000" pitchFamily="2" charset="2"/>
              </a:rPr>
              <a:t>] </a:t>
            </a:r>
            <a:r>
              <a:rPr lang="ko-KR" altLang="en-US" dirty="0">
                <a:sym typeface="Wingdings" panose="05000000000000000000" pitchFamily="2" charset="2"/>
              </a:rPr>
              <a:t>버튼을 클릭하면</a:t>
            </a:r>
            <a:r>
              <a:rPr lang="en-US" altLang="ko-KR" dirty="0">
                <a:sym typeface="Wingdings" panose="05000000000000000000" pitchFamily="2" charset="2"/>
              </a:rPr>
              <a:t>, Uppercase</a:t>
            </a:r>
            <a:r>
              <a:rPr lang="ko-KR" altLang="en-US" dirty="0">
                <a:sym typeface="Wingdings" panose="05000000000000000000" pitchFamily="2" charset="2"/>
              </a:rPr>
              <a:t>로 변환된 메시지를 돌려보냅니다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MainActivity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en-US" altLang="ko-KR" dirty="0">
                <a:sym typeface="Wingdings" panose="05000000000000000000" pitchFamily="2" charset="2"/>
              </a:rPr>
              <a:t>Activity2</a:t>
            </a:r>
            <a:r>
              <a:rPr lang="ko-KR" altLang="en-US" dirty="0">
                <a:sym typeface="Wingdings" panose="05000000000000000000" pitchFamily="2" charset="2"/>
              </a:rPr>
              <a:t>에서 발생시킨 이벤트로 활성화된 메소드 </a:t>
            </a:r>
            <a:r>
              <a:rPr lang="en-US" altLang="ko-KR" dirty="0" err="1">
                <a:sym typeface="Wingdings" panose="05000000000000000000" pitchFamily="2" charset="2"/>
              </a:rPr>
              <a:t>onActivityResult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>
                <a:sym typeface="Wingdings" panose="05000000000000000000" pitchFamily="2" charset="2"/>
              </a:rPr>
              <a:t>를 구현하며 </a:t>
            </a:r>
            <a:r>
              <a:rPr lang="en-US" altLang="ko-KR" dirty="0">
                <a:sym typeface="Wingdings" panose="05000000000000000000" pitchFamily="2" charset="2"/>
              </a:rPr>
              <a:t>intent </a:t>
            </a:r>
            <a:r>
              <a:rPr lang="ko-KR" altLang="en-US" dirty="0">
                <a:sym typeface="Wingdings" panose="05000000000000000000" pitchFamily="2" charset="2"/>
              </a:rPr>
              <a:t>안에 담겨온 메시지를 꺼내서 </a:t>
            </a:r>
            <a:r>
              <a:rPr lang="en-US" altLang="ko-KR" dirty="0">
                <a:sym typeface="Wingdings" panose="05000000000000000000" pitchFamily="2" charset="2"/>
              </a:rPr>
              <a:t>"Received:"</a:t>
            </a:r>
            <a:r>
              <a:rPr lang="ko-KR" altLang="en-US" dirty="0">
                <a:sym typeface="Wingdings" panose="05000000000000000000" pitchFamily="2" charset="2"/>
              </a:rPr>
              <a:t>와 함께 보여줍니다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84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3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실습 </a:t>
            </a:r>
            <a:r>
              <a:rPr lang="en-US" altLang="ko-KR" b="1" dirty="0">
                <a:sym typeface="Wingdings" panose="05000000000000000000" pitchFamily="2" charset="2"/>
              </a:rPr>
              <a:t>3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>
                <a:sym typeface="Wingdings" panose="05000000000000000000" pitchFamily="2" charset="2"/>
              </a:rPr>
              <a:t>단계 </a:t>
            </a:r>
            <a:r>
              <a:rPr lang="en-US" altLang="ko-KR" b="1" dirty="0">
                <a:sym typeface="Wingdings" panose="05000000000000000000" pitchFamily="2" charset="2"/>
              </a:rPr>
              <a:t>– </a:t>
            </a:r>
            <a:r>
              <a:rPr lang="ko-KR" altLang="en-US" dirty="0" err="1">
                <a:sym typeface="Wingdings" panose="05000000000000000000" pitchFamily="2" charset="2"/>
              </a:rPr>
              <a:t>메인액티비티에서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Activity2</a:t>
            </a:r>
            <a:r>
              <a:rPr lang="ko-KR" altLang="en-US" dirty="0">
                <a:sym typeface="Wingdings" panose="05000000000000000000" pitchFamily="2" charset="2"/>
              </a:rPr>
              <a:t>의 결과를 받을 수 있도록 호출하고 또한 받은 결과를 보여줍니다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>
                <a:sym typeface="Wingdings" panose="05000000000000000000" pitchFamily="2" charset="2"/>
              </a:rPr>
              <a:t>에 </a:t>
            </a:r>
            <a:r>
              <a:rPr lang="en-US" altLang="ko-KR" dirty="0">
                <a:sym typeface="Wingdings" panose="05000000000000000000" pitchFamily="2" charset="2"/>
              </a:rPr>
              <a:t>Activity2</a:t>
            </a:r>
            <a:r>
              <a:rPr lang="ko-KR" altLang="en-US" dirty="0">
                <a:sym typeface="Wingdings" panose="05000000000000000000" pitchFamily="2" charset="2"/>
              </a:rPr>
              <a:t>로부터 받은 메시지를 보여주기 위한 </a:t>
            </a:r>
            <a:r>
              <a:rPr lang="en-US" altLang="ko-KR" b="1" dirty="0">
                <a:sym typeface="Wingdings" panose="05000000000000000000" pitchFamily="2" charset="2"/>
              </a:rPr>
              <a:t>TextView </a:t>
            </a:r>
            <a:r>
              <a:rPr lang="ko-KR" altLang="en-US" b="1" dirty="0">
                <a:sym typeface="Wingdings" panose="05000000000000000000" pitchFamily="2" charset="2"/>
              </a:rPr>
              <a:t>하나를 추가합니다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id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en-US" altLang="ko-KR" dirty="0">
                <a:sym typeface="Wingdings" panose="05000000000000000000" pitchFamily="2" charset="2"/>
              </a:rPr>
              <a:t>textView2 </a:t>
            </a:r>
            <a:r>
              <a:rPr lang="ko-KR" altLang="en-US" dirty="0">
                <a:sym typeface="Wingdings" panose="05000000000000000000" pitchFamily="2" charset="2"/>
              </a:rPr>
              <a:t>로 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activity2.xml </a:t>
            </a:r>
            <a:r>
              <a:rPr lang="ko-KR" altLang="en-US" dirty="0">
                <a:sym typeface="Wingdings" panose="05000000000000000000" pitchFamily="2" charset="2"/>
              </a:rPr>
              <a:t>에도 </a:t>
            </a:r>
            <a:r>
              <a:rPr lang="en-US" altLang="ko-KR" dirty="0">
                <a:sym typeface="Wingdings" panose="05000000000000000000" pitchFamily="2" charset="2"/>
              </a:rPr>
              <a:t>MainActivity</a:t>
            </a:r>
            <a:r>
              <a:rPr lang="ko-KR" altLang="en-US" dirty="0">
                <a:sym typeface="Wingdings" panose="05000000000000000000" pitchFamily="2" charset="2"/>
              </a:rPr>
              <a:t>로 보낼 메시지를 미리 보여주기 위한 </a:t>
            </a:r>
            <a:r>
              <a:rPr lang="en-US" altLang="ko-KR" b="1" dirty="0">
                <a:sym typeface="Wingdings" panose="05000000000000000000" pitchFamily="2" charset="2"/>
              </a:rPr>
              <a:t>TextView </a:t>
            </a:r>
            <a:r>
              <a:rPr lang="ko-KR" altLang="en-US" b="1" dirty="0">
                <a:sym typeface="Wingdings" panose="05000000000000000000" pitchFamily="2" charset="2"/>
              </a:rPr>
              <a:t>하나를 추가합니다</a:t>
            </a:r>
            <a:r>
              <a:rPr lang="en-US" altLang="ko-KR" b="1" dirty="0">
                <a:sym typeface="Wingdings" panose="05000000000000000000" pitchFamily="2" charset="2"/>
              </a:rPr>
              <a:t>. </a:t>
            </a:r>
            <a:r>
              <a:rPr lang="en-US" altLang="ko-KR" b="1" dirty="0" smtClean="0">
                <a:sym typeface="Wingdings" panose="05000000000000000000" pitchFamily="2" charset="2"/>
              </a:rPr>
              <a:t/>
            </a:r>
            <a:br>
              <a:rPr lang="en-US" altLang="ko-KR" b="1" dirty="0" smtClean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id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en-US" altLang="ko-KR" dirty="0">
                <a:sym typeface="Wingdings" panose="05000000000000000000" pitchFamily="2" charset="2"/>
              </a:rPr>
              <a:t>textView2 </a:t>
            </a:r>
            <a:r>
              <a:rPr lang="ko-KR" altLang="en-US" dirty="0">
                <a:sym typeface="Wingdings" panose="05000000000000000000" pitchFamily="2" charset="2"/>
              </a:rPr>
              <a:t>로 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842581" y="3305307"/>
            <a:ext cx="1872208" cy="204991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924944"/>
            <a:ext cx="8199831" cy="1905165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6812884" y="3775030"/>
            <a:ext cx="2379460" cy="734090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8" y="4836326"/>
            <a:ext cx="8100762" cy="1699407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8328248" y="5550967"/>
            <a:ext cx="2379460" cy="734090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13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3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b="1" dirty="0" smtClean="0">
                <a:sym typeface="Wingdings" panose="05000000000000000000" pitchFamily="2" charset="2"/>
              </a:rPr>
              <a:t>코딩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en-US" altLang="ko-KR" dirty="0" smtClean="0">
                <a:sym typeface="Wingdings" panose="05000000000000000000" pitchFamily="2" charset="2"/>
              </a:rPr>
              <a:t>[Activity2</a:t>
            </a:r>
            <a:r>
              <a:rPr lang="ko-KR" altLang="en-US" dirty="0" smtClean="0">
                <a:sym typeface="Wingdings" panose="05000000000000000000" pitchFamily="2" charset="2"/>
              </a:rPr>
              <a:t>로 가기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버튼을 클릭할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화면을 띄우는 코딩을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Activity2 </a:t>
            </a:r>
            <a:r>
              <a:rPr lang="ko-KR" altLang="en-US" dirty="0" smtClean="0">
                <a:sym typeface="Wingdings" panose="05000000000000000000" pitchFamily="2" charset="2"/>
              </a:rPr>
              <a:t>를 실행하고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응답을 받을 수 있는 </a:t>
            </a:r>
            <a:r>
              <a:rPr lang="en-US" altLang="ko-KR" b="1" dirty="0" smtClean="0">
                <a:sym typeface="Wingdings" panose="05000000000000000000" pitchFamily="2" charset="2"/>
              </a:rPr>
              <a:t>startActivityForResult()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호출합니다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여기에 선언된 상수 </a:t>
            </a:r>
            <a:r>
              <a:rPr lang="en-US" altLang="ko-KR" b="1" dirty="0" smtClean="0">
                <a:sym typeface="Wingdings" panose="05000000000000000000" pitchFamily="2" charset="2"/>
              </a:rPr>
              <a:t>REQUEST_CODE_MENU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는 새 </a:t>
            </a:r>
            <a:r>
              <a:rPr lang="en-US" altLang="ko-KR" dirty="0" smtClean="0"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ym typeface="Wingdings" panose="05000000000000000000" pitchFamily="2" charset="2"/>
              </a:rPr>
              <a:t>를 띄울 때 보낼 요청 코드입니다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코드 값 </a:t>
            </a:r>
            <a:r>
              <a:rPr lang="en-US" altLang="ko-KR" dirty="0" smtClean="0">
                <a:sym typeface="Wingdings" panose="05000000000000000000" pitchFamily="2" charset="2"/>
              </a:rPr>
              <a:t>101 </a:t>
            </a:r>
            <a:r>
              <a:rPr lang="ko-KR" altLang="en-US" dirty="0" smtClean="0">
                <a:sym typeface="Wingdings" panose="05000000000000000000" pitchFamily="2" charset="2"/>
              </a:rPr>
              <a:t>같은 마음대로 정해도 되지만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중복되지 않도록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 값은 나중에 새 </a:t>
            </a:r>
            <a:r>
              <a:rPr lang="en-US" altLang="ko-KR" dirty="0" smtClean="0">
                <a:sym typeface="Wingdings" panose="05000000000000000000" pitchFamily="2" charset="2"/>
              </a:rPr>
              <a:t>activity</a:t>
            </a:r>
            <a:r>
              <a:rPr lang="ko-KR" altLang="en-US" dirty="0" smtClean="0">
                <a:sym typeface="Wingdings" panose="05000000000000000000" pitchFamily="2" charset="2"/>
              </a:rPr>
              <a:t>로부터 응답을 받을 때 다시 전달 받을 값입니다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이런 방식으로 어떤 </a:t>
            </a:r>
            <a:r>
              <a:rPr lang="en-US" altLang="ko-KR" dirty="0" smtClean="0"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ym typeface="Wingdings" panose="05000000000000000000" pitchFamily="2" charset="2"/>
              </a:rPr>
              <a:t>에서 온 응답인지 구분할 수 있는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버튼이 눌렸을 때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호출되는 </a:t>
            </a:r>
            <a:r>
              <a:rPr lang="en-US" altLang="ko-KR" dirty="0" smtClean="0">
                <a:sym typeface="Wingdings" panose="05000000000000000000" pitchFamily="2" charset="2"/>
              </a:rPr>
              <a:t>onClick()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</a:t>
            </a:r>
            <a:r>
              <a:rPr lang="ko-KR" altLang="en-US" dirty="0" smtClean="0">
                <a:sym typeface="Wingdings" panose="05000000000000000000" pitchFamily="2" charset="2"/>
              </a:rPr>
              <a:t> 안에서 </a:t>
            </a:r>
            <a:r>
              <a:rPr lang="ko-KR" altLang="en-US" b="1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b="1" dirty="0" smtClean="0">
                <a:sym typeface="Wingdings" panose="05000000000000000000" pitchFamily="2" charset="2"/>
              </a:rPr>
              <a:t> 객체</a:t>
            </a:r>
            <a:r>
              <a:rPr lang="ko-KR" altLang="en-US" dirty="0" smtClean="0">
                <a:sym typeface="Wingdings" panose="05000000000000000000" pitchFamily="2" charset="2"/>
              </a:rPr>
              <a:t>를 하나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startActivityForResult()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호출합니다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dirty="0" smtClean="0">
                <a:sym typeface="Wingdings" panose="05000000000000000000" pitchFamily="2" charset="2"/>
              </a:rPr>
              <a:t> 객체는 만들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첫째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컨텍스트</a:t>
            </a:r>
            <a:r>
              <a:rPr lang="en-US" altLang="ko-KR" dirty="0" smtClean="0">
                <a:sym typeface="Wingdings" panose="05000000000000000000" pitchFamily="2" charset="2"/>
              </a:rPr>
              <a:t>Context </a:t>
            </a:r>
            <a:r>
              <a:rPr lang="ko-KR" altLang="en-US" dirty="0" smtClean="0">
                <a:sym typeface="Wingdings" panose="05000000000000000000" pitchFamily="2" charset="2"/>
              </a:rPr>
              <a:t>객체가 전달되는데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대개 </a:t>
            </a:r>
            <a:r>
              <a:rPr lang="en-US" altLang="ko-KR" dirty="0" smtClean="0">
                <a:sym typeface="Wingdings" panose="05000000000000000000" pitchFamily="2" charset="2"/>
              </a:rPr>
              <a:t>this </a:t>
            </a:r>
            <a:r>
              <a:rPr lang="ko-KR" altLang="en-US" dirty="0" smtClean="0">
                <a:sym typeface="Wingdings" panose="05000000000000000000" pitchFamily="2" charset="2"/>
              </a:rPr>
              <a:t>도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가능하지만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여기서는 이벤트 처리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</a:t>
            </a:r>
            <a:r>
              <a:rPr lang="ko-KR" altLang="en-US" dirty="0" smtClean="0">
                <a:sym typeface="Wingdings" panose="05000000000000000000" pitchFamily="2" charset="2"/>
              </a:rPr>
              <a:t> 안에서 </a:t>
            </a:r>
            <a:r>
              <a:rPr lang="en-US" altLang="ko-KR" b="1" dirty="0" smtClean="0">
                <a:sym typeface="Wingdings" panose="05000000000000000000" pitchFamily="2" charset="2"/>
              </a:rPr>
              <a:t>this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변수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현재 </a:t>
            </a:r>
            <a:r>
              <a:rPr lang="en-US" altLang="ko-KR" dirty="0" smtClean="0"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ym typeface="Wingdings" panose="05000000000000000000" pitchFamily="2" charset="2"/>
              </a:rPr>
              <a:t>객체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로는 </a:t>
            </a:r>
            <a:r>
              <a:rPr lang="en-US" altLang="ko-KR" dirty="0" smtClean="0">
                <a:sym typeface="Wingdings" panose="05000000000000000000" pitchFamily="2" charset="2"/>
              </a:rPr>
              <a:t>MainActivity </a:t>
            </a:r>
            <a:r>
              <a:rPr lang="ko-KR" altLang="en-US" dirty="0" smtClean="0">
                <a:sym typeface="Wingdings" panose="05000000000000000000" pitchFamily="2" charset="2"/>
              </a:rPr>
              <a:t>객체를 참조할 수 없으므로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getApplicationContext</a:t>
            </a:r>
            <a:r>
              <a:rPr lang="en-US" altLang="ko-KR" b="1" dirty="0" smtClean="0">
                <a:sym typeface="Wingdings" panose="05000000000000000000" pitchFamily="2" charset="2"/>
              </a:rPr>
              <a:t>()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사용해 이 앱의 </a:t>
            </a:r>
            <a:r>
              <a:rPr lang="en-US" altLang="ko-KR" dirty="0" smtClean="0">
                <a:sym typeface="Wingdings" panose="05000000000000000000" pitchFamily="2" charset="2"/>
              </a:rPr>
              <a:t>Context </a:t>
            </a:r>
            <a:r>
              <a:rPr lang="ko-KR" altLang="en-US" dirty="0" smtClean="0">
                <a:sym typeface="Wingdings" panose="05000000000000000000" pitchFamily="2" charset="2"/>
              </a:rPr>
              <a:t>객체 참조를 구해서 전달합니다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85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3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813378"/>
            <a:ext cx="11365852" cy="5509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public </a:t>
            </a:r>
            <a:r>
              <a:rPr lang="en-US" altLang="ko-KR" sz="1600" dirty="0">
                <a:latin typeface="Consolas" panose="020B0609020204030204" pitchFamily="49" charset="0"/>
              </a:rPr>
              <a:t>static final int REQUEST_CODE_MENU = 101;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Button </a:t>
            </a:r>
            <a:r>
              <a:rPr lang="en-US" altLang="ko-KR" sz="1600" dirty="0" err="1"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EditText </a:t>
            </a:r>
            <a:r>
              <a:rPr lang="en-US" altLang="ko-KR" sz="1600" dirty="0" err="1">
                <a:latin typeface="Consolas" panose="020B0609020204030204" pitchFamily="49" charset="0"/>
              </a:rPr>
              <a:t>editText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TextView </a:t>
            </a:r>
            <a:r>
              <a:rPr lang="en-US" altLang="ko-KR" sz="1600" dirty="0" smtClean="0">
                <a:latin typeface="Consolas" panose="020B0609020204030204" pitchFamily="49" charset="0"/>
              </a:rPr>
              <a:t>textView2;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(...);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Intent </a:t>
            </a:r>
            <a:r>
              <a:rPr lang="en-US" altLang="ko-KR" sz="1600" dirty="0" err="1">
                <a:latin typeface="Consolas" panose="020B0609020204030204" pitchFamily="49" charset="0"/>
              </a:rPr>
              <a:t>intent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        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startActivityForResult(intent, REQUEST_CODE_MENU);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040216" y="652046"/>
            <a:ext cx="2741456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/>
              <a:t>MainActivity.java </a:t>
            </a:r>
            <a:r>
              <a:rPr lang="ko-KR" altLang="en-US" dirty="0"/>
              <a:t>코딩</a:t>
            </a:r>
            <a:r>
              <a:rPr lang="en-US" altLang="ko-KR" dirty="0"/>
              <a:t>: 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3215680" y="1986377"/>
            <a:ext cx="576064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791744" y="1832489"/>
            <a:ext cx="1636987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rgbClr val="C00000"/>
                </a:solidFill>
              </a:rPr>
              <a:t>will be used later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519936" y="3161011"/>
            <a:ext cx="3433953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res/activity_main.xml </a:t>
            </a:r>
            <a:r>
              <a:rPr lang="ko-KR" altLang="en-US" sz="1400" dirty="0" smtClean="0"/>
              <a:t>객체화 하고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button, </a:t>
            </a:r>
            <a:r>
              <a:rPr lang="en-US" altLang="ko-KR" sz="1400" dirty="0" err="1" smtClean="0"/>
              <a:t>editText</a:t>
            </a:r>
            <a:r>
              <a:rPr lang="en-US" altLang="ko-KR" sz="1400" dirty="0" smtClean="0"/>
              <a:t>, textView2 </a:t>
            </a:r>
            <a:r>
              <a:rPr lang="ko-KR" altLang="en-US" sz="1400" dirty="0" smtClean="0"/>
              <a:t>참조 구하기</a:t>
            </a:r>
            <a:endParaRPr lang="ko-KR" altLang="en-US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8049357" y="4256392"/>
            <a:ext cx="3595856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전달할 </a:t>
            </a:r>
            <a:r>
              <a:rPr lang="en-US" altLang="ko-KR" sz="1400" dirty="0" err="1" smtClean="0"/>
              <a:t>initent</a:t>
            </a:r>
            <a:r>
              <a:rPr lang="ko-KR" altLang="en-US" sz="1400" dirty="0" smtClean="0"/>
              <a:t>를 생성하고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메시지</a:t>
            </a:r>
            <a:r>
              <a:rPr lang="en-US" altLang="ko-KR" sz="1400" dirty="0" smtClean="0"/>
              <a:t>(value)</a:t>
            </a:r>
            <a:r>
              <a:rPr lang="ko-KR" altLang="en-US" sz="1400" dirty="0" smtClean="0"/>
              <a:t>를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"</a:t>
            </a:r>
            <a:r>
              <a:rPr lang="en-US" altLang="ko-KR" sz="1400" dirty="0" err="1" smtClean="0"/>
              <a:t>toUpperService</a:t>
            </a:r>
            <a:r>
              <a:rPr lang="en-US" altLang="ko-KR" sz="1400" dirty="0" smtClean="0"/>
              <a:t>"</a:t>
            </a:r>
            <a:r>
              <a:rPr lang="ko-KR" altLang="en-US" sz="1400" dirty="0" smtClean="0"/>
              <a:t>로 함께 저장합니다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  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8043837" y="4860278"/>
            <a:ext cx="3584376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 smtClean="0"/>
              <a:t>startActivity</a:t>
            </a:r>
            <a:r>
              <a:rPr lang="ko-KR" altLang="en-US" sz="1400" dirty="0" smtClean="0"/>
              <a:t>가 아니라 </a:t>
            </a:r>
            <a:endParaRPr lang="en-US" altLang="ko-KR" sz="1400" dirty="0" smtClean="0"/>
          </a:p>
          <a:p>
            <a:r>
              <a:rPr lang="en-US" altLang="ko-KR" sz="1400" dirty="0" smtClean="0"/>
              <a:t>startActivityForResult()</a:t>
            </a:r>
            <a:r>
              <a:rPr lang="ko-KR" altLang="en-US" sz="1400" dirty="0" smtClean="0"/>
              <a:t>를 호출합니다</a:t>
            </a:r>
            <a:r>
              <a:rPr lang="en-US" altLang="ko-KR" sz="1400" dirty="0" smtClean="0"/>
              <a:t>. . </a:t>
            </a:r>
            <a:r>
              <a:rPr lang="ko-KR" altLang="en-US" sz="1400" dirty="0" smtClean="0"/>
              <a:t> 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4676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3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813378"/>
            <a:ext cx="11365852" cy="60016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public </a:t>
            </a:r>
            <a:r>
              <a:rPr lang="en-US" altLang="ko-KR" sz="1600" dirty="0">
                <a:latin typeface="Consolas" panose="020B0609020204030204" pitchFamily="49" charset="0"/>
              </a:rPr>
              <a:t>static final int REQUEST_CODE_MENU = 101;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Button </a:t>
            </a:r>
            <a:r>
              <a:rPr lang="en-US" altLang="ko-KR" sz="1600" dirty="0" err="1"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EditText </a:t>
            </a:r>
            <a:r>
              <a:rPr lang="en-US" altLang="ko-KR" sz="1600" dirty="0" err="1">
                <a:latin typeface="Consolas" panose="020B0609020204030204" pitchFamily="49" charset="0"/>
              </a:rPr>
              <a:t>editText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TextView </a:t>
            </a:r>
            <a:r>
              <a:rPr lang="en-US" altLang="ko-KR" sz="1600" dirty="0" smtClean="0">
                <a:latin typeface="Consolas" panose="020B0609020204030204" pitchFamily="49" charset="0"/>
              </a:rPr>
              <a:t>textView2;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button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editText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R.id.editText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textView2 </a:t>
            </a:r>
            <a:r>
              <a:rPr lang="en-US" altLang="ko-KR" sz="1600" dirty="0">
                <a:latin typeface="Consolas" panose="020B0609020204030204" pitchFamily="49" charset="0"/>
              </a:rPr>
              <a:t>= </a:t>
            </a:r>
            <a:r>
              <a:rPr lang="en-US" altLang="ko-KR" sz="1600" dirty="0" smtClean="0">
                <a:latin typeface="Consolas" panose="020B0609020204030204" pitchFamily="49" charset="0"/>
              </a:rPr>
              <a:t>findViewById(R.id.textView2);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Intent </a:t>
            </a:r>
            <a:r>
              <a:rPr lang="en-US" altLang="ko-KR" sz="1600" dirty="0" err="1">
                <a:latin typeface="Consolas" panose="020B0609020204030204" pitchFamily="49" charset="0"/>
              </a:rPr>
              <a:t>intent</a:t>
            </a:r>
            <a:r>
              <a:rPr lang="en-US" altLang="ko-KR" sz="1600" dirty="0">
                <a:latin typeface="Consolas" panose="020B0609020204030204" pitchFamily="49" charset="0"/>
              </a:rPr>
              <a:t> = new Intent(</a:t>
            </a:r>
            <a:r>
              <a:rPr lang="en-US" altLang="ko-KR" sz="16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600" dirty="0">
                <a:latin typeface="Consolas" panose="020B0609020204030204" pitchFamily="49" charset="0"/>
              </a:rPr>
              <a:t>(), Activity2.class);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intent.putExtra("</a:t>
            </a:r>
            <a:r>
              <a:rPr lang="en-US" altLang="ko-KR" sz="1600" dirty="0" err="1">
                <a:latin typeface="Consolas" panose="020B0609020204030204" pitchFamily="49" charset="0"/>
              </a:rPr>
              <a:t>toUpperService</a:t>
            </a:r>
            <a:r>
              <a:rPr lang="en-US" altLang="ko-KR" sz="1600" dirty="0">
                <a:latin typeface="Consolas" panose="020B0609020204030204" pitchFamily="49" charset="0"/>
              </a:rPr>
              <a:t>", </a:t>
            </a:r>
            <a:r>
              <a:rPr lang="en-US" altLang="ko-KR" sz="1600" dirty="0" err="1">
                <a:latin typeface="Consolas" panose="020B0609020204030204" pitchFamily="49" charset="0"/>
              </a:rPr>
              <a:t>editText.getText</a:t>
            </a:r>
            <a:r>
              <a:rPr lang="en-US" altLang="ko-KR" sz="1600" dirty="0">
                <a:latin typeface="Consolas" panose="020B0609020204030204" pitchFamily="49" charset="0"/>
              </a:rPr>
              <a:t>().toString());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startActivityForResult(intent, REQUEST_CODE_MENU);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3215680" y="1986377"/>
            <a:ext cx="576064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791744" y="1832489"/>
            <a:ext cx="1636987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rgbClr val="C00000"/>
                </a:solidFill>
              </a:rPr>
              <a:t>will be used later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040216" y="652046"/>
            <a:ext cx="2741456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/>
              <a:t>MainActivity.java </a:t>
            </a:r>
            <a:r>
              <a:rPr lang="ko-KR" altLang="en-US" dirty="0"/>
              <a:t>코딩</a:t>
            </a:r>
            <a:r>
              <a:rPr lang="en-US" altLang="ko-KR" dirty="0"/>
              <a:t>: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625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SampleLayoutInflater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프로젝트를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패키지는 </a:t>
            </a:r>
            <a:r>
              <a:rPr lang="en-US" altLang="ko-KR" dirty="0" err="1" smtClean="0">
                <a:sym typeface="Wingdings" panose="05000000000000000000" pitchFamily="2" charset="2"/>
              </a:rPr>
              <a:t>layoutInflater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라고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파일에 있는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텍스트뷰를</a:t>
            </a:r>
            <a:r>
              <a:rPr lang="ko-KR" altLang="en-US" dirty="0" smtClean="0">
                <a:sym typeface="Wingdings" panose="05000000000000000000" pitchFamily="2" charset="2"/>
              </a:rPr>
              <a:t> 삭제한 후 버튼 하나를 새로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setContentView()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호출하는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코드 다음에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아래의 코드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즉 </a:t>
            </a:r>
            <a:r>
              <a:rPr lang="ko-KR" altLang="en-US" dirty="0" smtClean="0">
                <a:sym typeface="Wingdings" panose="05000000000000000000" pitchFamily="2" charset="2"/>
              </a:rPr>
              <a:t>버튼을 찾아 변수에 할당하고 </a:t>
            </a:r>
            <a:r>
              <a:rPr lang="en-US" altLang="ko-KR" dirty="0" err="1" smtClean="0">
                <a:sym typeface="Wingdings" panose="05000000000000000000" pitchFamily="2" charset="2"/>
              </a:rPr>
              <a:t>setOnClickListener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호출하는 코드를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2637246"/>
            <a:ext cx="11365852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Button </a:t>
            </a:r>
            <a:r>
              <a:rPr lang="en-US" altLang="ko-KR" dirty="0" err="1">
                <a:latin typeface="Consolas" panose="020B0609020204030204" pitchFamily="49" charset="0"/>
              </a:rPr>
              <a:t>button</a:t>
            </a:r>
            <a:r>
              <a:rPr lang="en-US" altLang="ko-KR" dirty="0">
                <a:latin typeface="Consolas" panose="020B0609020204030204" pitchFamily="49" charset="0"/>
              </a:rPr>
              <a:t> = findViewById(</a:t>
            </a:r>
            <a:r>
              <a:rPr lang="en-US" altLang="ko-KR" dirty="0" err="1">
                <a:latin typeface="Consolas" panose="020B0609020204030204" pitchFamily="49" charset="0"/>
              </a:rPr>
              <a:t>R.id.button</a:t>
            </a:r>
            <a:r>
              <a:rPr lang="en-US" altLang="ko-KR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</a:t>
            </a:r>
            <a:r>
              <a:rPr lang="en-US" altLang="ko-KR" dirty="0" err="1" smtClean="0">
                <a:latin typeface="Consolas" panose="020B0609020204030204" pitchFamily="49" charset="0"/>
              </a:rPr>
              <a:t>button.setOnClickListener</a:t>
            </a:r>
            <a:r>
              <a:rPr lang="en-US" altLang="ko-KR" dirty="0" smtClean="0">
                <a:latin typeface="Consolas" panose="020B0609020204030204" pitchFamily="49" charset="0"/>
              </a:rPr>
              <a:t>(new </a:t>
            </a:r>
            <a:r>
              <a:rPr lang="en-US" altLang="ko-KR" dirty="0" err="1">
                <a:latin typeface="Consolas" panose="020B0609020204030204" pitchFamily="49" charset="0"/>
              </a:rPr>
              <a:t>View.OnClickListener</a:t>
            </a:r>
            <a:r>
              <a:rPr lang="en-US" altLang="ko-KR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</a:t>
            </a:r>
            <a:r>
              <a:rPr lang="en-US" altLang="ko-KR" dirty="0" smtClean="0">
                <a:latin typeface="Consolas" panose="020B0609020204030204" pitchFamily="49" charset="0"/>
              </a:rPr>
              <a:t>  @</a:t>
            </a:r>
            <a:r>
              <a:rPr lang="en-US" altLang="ko-KR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</a:t>
            </a:r>
            <a:r>
              <a:rPr lang="en-US" altLang="ko-KR" dirty="0" smtClean="0">
                <a:latin typeface="Consolas" panose="020B0609020204030204" pitchFamily="49" charset="0"/>
              </a:rPr>
              <a:t>  public </a:t>
            </a:r>
            <a:r>
              <a:rPr lang="en-US" altLang="ko-KR" dirty="0">
                <a:latin typeface="Consolas" panose="020B0609020204030204" pitchFamily="49" charset="0"/>
              </a:rPr>
              <a:t>void onClick(View v) {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</a:t>
            </a:r>
            <a:r>
              <a:rPr lang="en-US" altLang="ko-KR" dirty="0" smtClean="0">
                <a:latin typeface="Consolas" panose="020B0609020204030204" pitchFamily="49" charset="0"/>
              </a:rPr>
              <a:t>    Toast.makeText(</a:t>
            </a:r>
            <a:r>
              <a:rPr lang="en-US" altLang="ko-KR" dirty="0" err="1" smtClean="0">
                <a:latin typeface="Consolas" panose="020B0609020204030204" pitchFamily="49" charset="0"/>
              </a:rPr>
              <a:t>getApplicationContext</a:t>
            </a:r>
            <a:r>
              <a:rPr lang="en-US" altLang="ko-KR" dirty="0">
                <a:latin typeface="Consolas" panose="020B0609020204030204" pitchFamily="49" charset="0"/>
              </a:rPr>
              <a:t>(), </a:t>
            </a:r>
            <a:r>
              <a:rPr lang="en-US" altLang="ko-KR" dirty="0" smtClean="0">
                <a:latin typeface="Consolas" panose="020B0609020204030204" pitchFamily="49" charset="0"/>
              </a:rPr>
              <a:t>"Clicked.", </a:t>
            </a:r>
            <a:r>
              <a:rPr lang="en-US" altLang="ko-KR" dirty="0">
                <a:latin typeface="Consolas" panose="020B0609020204030204" pitchFamily="49" charset="0"/>
              </a:rPr>
              <a:t>Toast.LENGTH_LONG).show();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</a:t>
            </a:r>
            <a:r>
              <a:rPr lang="en-US" altLang="ko-KR" dirty="0" smtClean="0">
                <a:latin typeface="Consolas" panose="020B0609020204030204" pitchFamily="49" charset="0"/>
              </a:rPr>
              <a:t>  }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});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02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3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836712"/>
            <a:ext cx="11365852" cy="5909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Activity2 extends AppCompatActivity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String received = "";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String sending = </a:t>
            </a:r>
            <a:r>
              <a:rPr lang="en-US" altLang="ko-KR" sz="1400" dirty="0" smtClean="0">
                <a:latin typeface="Consolas" panose="020B0609020204030204" pitchFamily="49" charset="0"/>
              </a:rPr>
              <a:t>"";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setContentView(R.layout.activity2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 </a:t>
            </a:r>
            <a:r>
              <a:rPr lang="en-US" altLang="ko-KR" sz="1400" dirty="0" err="1">
                <a:latin typeface="Consolas" panose="020B0609020204030204" pitchFamily="49" charset="0"/>
              </a:rPr>
              <a:t>button</a:t>
            </a:r>
            <a:r>
              <a:rPr lang="en-US" altLang="ko-KR" sz="1400" dirty="0">
                <a:latin typeface="Consolas" panose="020B0609020204030204" pitchFamily="49" charset="0"/>
              </a:rPr>
              <a:t> = findViewById(</a:t>
            </a:r>
            <a:r>
              <a:rPr lang="en-US" altLang="ko-KR" sz="14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TextView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textView</a:t>
            </a:r>
            <a:r>
              <a:rPr lang="en-US" altLang="ko-KR" sz="1400" dirty="0" smtClean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latin typeface="Consolas" panose="020B0609020204030204" pitchFamily="49" charset="0"/>
              </a:rPr>
              <a:t>= </a:t>
            </a:r>
            <a:r>
              <a:rPr lang="en-US" altLang="ko-KR" sz="1400" dirty="0" smtClean="0">
                <a:latin typeface="Consolas" panose="020B0609020204030204" pitchFamily="49" charset="0"/>
              </a:rPr>
              <a:t>findViewById(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R.id.textView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TextView </a:t>
            </a:r>
            <a:r>
              <a:rPr lang="en-US" altLang="ko-KR" sz="1400" dirty="0" smtClean="0">
                <a:latin typeface="Consolas" panose="020B0609020204030204" pitchFamily="49" charset="0"/>
              </a:rPr>
              <a:t>textView2 </a:t>
            </a:r>
            <a:r>
              <a:rPr lang="en-US" altLang="ko-KR" sz="1400" dirty="0">
                <a:latin typeface="Consolas" panose="020B0609020204030204" pitchFamily="49" charset="0"/>
              </a:rPr>
              <a:t>= </a:t>
            </a:r>
            <a:r>
              <a:rPr lang="en-US" altLang="ko-KR" sz="1400" dirty="0" smtClean="0">
                <a:latin typeface="Consolas" panose="020B0609020204030204" pitchFamily="49" charset="0"/>
              </a:rPr>
              <a:t>findViewById(R.id.textView2);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Intent </a:t>
            </a:r>
            <a:r>
              <a:rPr lang="en-US" altLang="ko-KR" sz="1400" dirty="0" err="1">
                <a:latin typeface="Consolas" panose="020B0609020204030204" pitchFamily="49" charset="0"/>
              </a:rPr>
              <a:t>intent</a:t>
            </a:r>
            <a:r>
              <a:rPr lang="en-US" altLang="ko-KR" sz="1400" dirty="0"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latin typeface="Consolas" panose="020B0609020204030204" pitchFamily="49" charset="0"/>
              </a:rPr>
              <a:t>getIntent</a:t>
            </a:r>
            <a:r>
              <a:rPr lang="en-US" altLang="ko-KR" sz="14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received = </a:t>
            </a:r>
            <a:r>
              <a:rPr lang="en-US" altLang="ko-KR" sz="1400" dirty="0" err="1">
                <a:latin typeface="Consolas" panose="020B0609020204030204" pitchFamily="49" charset="0"/>
              </a:rPr>
              <a:t>intent.getStringExtra</a:t>
            </a:r>
            <a:r>
              <a:rPr lang="en-US" altLang="ko-KR" sz="1400" dirty="0">
                <a:latin typeface="Consolas" panose="020B0609020204030204" pitchFamily="49" charset="0"/>
              </a:rPr>
              <a:t>("</a:t>
            </a:r>
            <a:r>
              <a:rPr lang="en-US" altLang="ko-KR" sz="1400" dirty="0" err="1">
                <a:latin typeface="Consolas" panose="020B0609020204030204" pitchFamily="49" charset="0"/>
              </a:rPr>
              <a:t>toUpperService</a:t>
            </a:r>
            <a:r>
              <a:rPr lang="en-US" altLang="ko-KR" sz="14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textView.setText</a:t>
            </a:r>
            <a:r>
              <a:rPr lang="en-US" altLang="ko-KR" sz="1400" dirty="0">
                <a:latin typeface="Consolas" panose="020B0609020204030204" pitchFamily="49" charset="0"/>
              </a:rPr>
              <a:t>("Received: " + received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sending = </a:t>
            </a:r>
            <a:r>
              <a:rPr lang="en-US" altLang="ko-KR" sz="1400" dirty="0" err="1">
                <a:latin typeface="Consolas" panose="020B0609020204030204" pitchFamily="49" charset="0"/>
              </a:rPr>
              <a:t>received.toUpperCase</a:t>
            </a:r>
            <a:r>
              <a:rPr lang="en-US" altLang="ko-KR" sz="14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textView2.setText</a:t>
            </a:r>
            <a:r>
              <a:rPr lang="en-US" altLang="ko-KR" sz="1400" dirty="0">
                <a:latin typeface="Consolas" panose="020B0609020204030204" pitchFamily="49" charset="0"/>
              </a:rPr>
              <a:t>("Sending: " + sending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4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Intent </a:t>
            </a:r>
            <a:r>
              <a:rPr lang="en-US" altLang="ko-KR" sz="1400" dirty="0" err="1">
                <a:latin typeface="Consolas" panose="020B0609020204030204" pitchFamily="49" charset="0"/>
              </a:rPr>
              <a:t>intent</a:t>
            </a:r>
            <a:r>
              <a:rPr lang="en-US" altLang="ko-KR" sz="1400" dirty="0">
                <a:latin typeface="Consolas" panose="020B0609020204030204" pitchFamily="49" charset="0"/>
              </a:rPr>
              <a:t> = new Intent();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intent.putExtra("</a:t>
            </a:r>
            <a:r>
              <a:rPr lang="en-US" altLang="ko-KR" sz="1400" dirty="0" err="1">
                <a:latin typeface="Consolas" panose="020B0609020204030204" pitchFamily="49" charset="0"/>
              </a:rPr>
              <a:t>toUpperService</a:t>
            </a:r>
            <a:r>
              <a:rPr lang="en-US" altLang="ko-KR" sz="1400" dirty="0">
                <a:latin typeface="Consolas" panose="020B0609020204030204" pitchFamily="49" charset="0"/>
              </a:rPr>
              <a:t>", sending);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setResult</a:t>
            </a:r>
            <a:r>
              <a:rPr lang="en-US" altLang="ko-KR" sz="1400" dirty="0">
                <a:latin typeface="Consolas" panose="020B0609020204030204" pitchFamily="49" charset="0"/>
              </a:rPr>
              <a:t>(RESULT_OK, intent);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finish();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233884" y="580459"/>
            <a:ext cx="2313454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 smtClean="0"/>
              <a:t>Activity2.java </a:t>
            </a:r>
            <a:r>
              <a:rPr lang="ko-KR" altLang="en-US" dirty="0"/>
              <a:t>코딩</a:t>
            </a:r>
            <a:r>
              <a:rPr lang="en-US" altLang="ko-KR" dirty="0"/>
              <a:t>: 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455524" y="4840746"/>
            <a:ext cx="3250209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sz="1400" dirty="0" smtClean="0">
                <a:sym typeface="Wingdings" panose="05000000000000000000" pitchFamily="2" charset="2"/>
              </a:rPr>
              <a:t> 객체 생성하고</a:t>
            </a:r>
            <a:r>
              <a:rPr lang="en-US" altLang="ko-KR" sz="1400" dirty="0" smtClean="0">
                <a:sym typeface="Wingdings" panose="05000000000000000000" pitchFamily="2" charset="2"/>
              </a:rPr>
              <a:t>, name</a:t>
            </a:r>
            <a:r>
              <a:rPr lang="ko-KR" altLang="en-US" sz="1400" dirty="0" smtClean="0">
                <a:sym typeface="Wingdings" panose="05000000000000000000" pitchFamily="2" charset="2"/>
              </a:rPr>
              <a:t>의 값을 부가 데이터로 넣기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9571548" y="5408153"/>
            <a:ext cx="1625105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smtClean="0">
                <a:sym typeface="Wingdings" panose="05000000000000000000" pitchFamily="2" charset="2"/>
              </a:rPr>
              <a:t>응답 보내기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5070516" y="6216226"/>
            <a:ext cx="325020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dirty="0" smtClean="0">
                <a:sym typeface="Wingdings" panose="05000000000000000000" pitchFamily="2" charset="2"/>
              </a:rPr>
              <a:t>현재 액티비티 끝내기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6136026" y="2468742"/>
            <a:ext cx="38892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언제나 자동으로 부여되는 버튼 </a:t>
            </a:r>
            <a:r>
              <a:rPr lang="en-US" altLang="ko-KR" sz="1400" dirty="0" smtClean="0"/>
              <a:t>id</a:t>
            </a:r>
            <a:r>
              <a:rPr lang="ko-KR" altLang="en-US" sz="1400" dirty="0" smtClean="0"/>
              <a:t>를 확인하세요</a:t>
            </a:r>
            <a:r>
              <a:rPr lang="en-US" altLang="ko-KR" sz="1400" dirty="0" smtClean="0"/>
              <a:t>. </a:t>
            </a:r>
            <a:endParaRPr lang="ko-KR" altLang="en-US" sz="1400" dirty="0"/>
          </a:p>
        </p:txBody>
      </p:sp>
      <p:cxnSp>
        <p:nvCxnSpPr>
          <p:cNvPr id="13" name="직선 화살표 연결선 12"/>
          <p:cNvCxnSpPr>
            <a:stCxn id="14" idx="1"/>
          </p:cNvCxnSpPr>
          <p:nvPr/>
        </p:nvCxnSpPr>
        <p:spPr>
          <a:xfrm flipH="1" flipV="1">
            <a:off x="4751217" y="5669198"/>
            <a:ext cx="319299" cy="1170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070516" y="5416899"/>
            <a:ext cx="4426662" cy="73866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dirty="0" smtClean="0">
                <a:sym typeface="Wingdings" panose="05000000000000000000" pitchFamily="2" charset="2"/>
              </a:rPr>
              <a:t>현재 </a:t>
            </a:r>
            <a:r>
              <a:rPr lang="en-US" altLang="ko-KR" sz="1400" dirty="0" smtClean="0">
                <a:sym typeface="Wingdings" panose="05000000000000000000" pitchFamily="2" charset="2"/>
              </a:rPr>
              <a:t>activity </a:t>
            </a:r>
            <a:r>
              <a:rPr lang="ko-KR" altLang="en-US" sz="1400" dirty="0" smtClean="0">
                <a:sym typeface="Wingdings" panose="05000000000000000000" pitchFamily="2" charset="2"/>
              </a:rPr>
              <a:t>에서 이전 </a:t>
            </a:r>
            <a:r>
              <a:rPr lang="en-US" altLang="ko-KR" sz="1400" dirty="0" smtClean="0">
                <a:sym typeface="Wingdings" panose="05000000000000000000" pitchFamily="2" charset="2"/>
              </a:rPr>
              <a:t>activity </a:t>
            </a:r>
            <a:r>
              <a:rPr lang="ko-KR" altLang="en-US" sz="1400" dirty="0" smtClean="0">
                <a:sym typeface="Wingdings" panose="05000000000000000000" pitchFamily="2" charset="2"/>
              </a:rPr>
              <a:t>로 인텐트를 전달할 때 사용하는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메소드이며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ym typeface="Wingdings" panose="05000000000000000000" pitchFamily="2" charset="2"/>
              </a:rPr>
              <a:t>다음과 같은 형식으로 사용합니다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</a:p>
          <a:p>
            <a:pPr latinLnBrk="0"/>
            <a:r>
              <a:rPr lang="en-US" altLang="ko-KR" sz="1400" dirty="0" err="1" smtClean="0">
                <a:sym typeface="Wingdings" panose="05000000000000000000" pitchFamily="2" charset="2"/>
              </a:rPr>
              <a:t>setResult</a:t>
            </a:r>
            <a:r>
              <a:rPr lang="en-US" altLang="ko-KR" sz="1400" dirty="0" smtClean="0">
                <a:sym typeface="Wingdings" panose="05000000000000000000" pitchFamily="2" charset="2"/>
              </a:rPr>
              <a:t>(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응답코드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인텐트</a:t>
            </a:r>
            <a:r>
              <a:rPr lang="en-US" altLang="ko-KR" sz="1400" dirty="0" smtClean="0">
                <a:sym typeface="Wingdings" panose="05000000000000000000" pitchFamily="2" charset="2"/>
              </a:rPr>
              <a:t>)</a:t>
            </a:r>
            <a:endParaRPr lang="ko-KR" altLang="en-US" sz="1400" dirty="0"/>
          </a:p>
        </p:txBody>
      </p:sp>
      <p:cxnSp>
        <p:nvCxnSpPr>
          <p:cNvPr id="16" name="직선 화살표 연결선 15"/>
          <p:cNvCxnSpPr/>
          <p:nvPr/>
        </p:nvCxnSpPr>
        <p:spPr>
          <a:xfrm flipH="1" flipV="1">
            <a:off x="3143672" y="5727714"/>
            <a:ext cx="1919662" cy="64240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04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3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813378"/>
            <a:ext cx="11365852" cy="5478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Activity2 extends AppCompatActivity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String received = "";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String sending = </a:t>
            </a:r>
            <a:r>
              <a:rPr lang="en-US" altLang="ko-KR" sz="1400" dirty="0" smtClean="0">
                <a:latin typeface="Consolas" panose="020B0609020204030204" pitchFamily="49" charset="0"/>
              </a:rPr>
              <a:t>"";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setContentView(R.layout.activity2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 </a:t>
            </a:r>
            <a:r>
              <a:rPr lang="en-US" altLang="ko-KR" sz="1400" dirty="0" err="1">
                <a:latin typeface="Consolas" panose="020B0609020204030204" pitchFamily="49" charset="0"/>
              </a:rPr>
              <a:t>button</a:t>
            </a:r>
            <a:r>
              <a:rPr lang="en-US" altLang="ko-KR" sz="1400" dirty="0">
                <a:latin typeface="Consolas" panose="020B0609020204030204" pitchFamily="49" charset="0"/>
              </a:rPr>
              <a:t> = findViewById(</a:t>
            </a:r>
            <a:r>
              <a:rPr lang="en-US" altLang="ko-KR" sz="14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TextView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textView</a:t>
            </a:r>
            <a:r>
              <a:rPr lang="en-US" altLang="ko-KR" sz="1400" dirty="0" smtClean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latin typeface="Consolas" panose="020B0609020204030204" pitchFamily="49" charset="0"/>
              </a:rPr>
              <a:t>= </a:t>
            </a:r>
            <a:r>
              <a:rPr lang="en-US" altLang="ko-KR" sz="1400" dirty="0" smtClean="0">
                <a:latin typeface="Consolas" panose="020B0609020204030204" pitchFamily="49" charset="0"/>
              </a:rPr>
              <a:t>findViewById(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R.id.textView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TextView </a:t>
            </a:r>
            <a:r>
              <a:rPr lang="en-US" altLang="ko-KR" sz="1400" dirty="0" smtClean="0">
                <a:latin typeface="Consolas" panose="020B0609020204030204" pitchFamily="49" charset="0"/>
              </a:rPr>
              <a:t>textView2 </a:t>
            </a:r>
            <a:r>
              <a:rPr lang="en-US" altLang="ko-KR" sz="1400" dirty="0">
                <a:latin typeface="Consolas" panose="020B0609020204030204" pitchFamily="49" charset="0"/>
              </a:rPr>
              <a:t>= </a:t>
            </a:r>
            <a:r>
              <a:rPr lang="en-US" altLang="ko-KR" sz="1400" dirty="0" smtClean="0">
                <a:latin typeface="Consolas" panose="020B0609020204030204" pitchFamily="49" charset="0"/>
              </a:rPr>
              <a:t>findViewById(R.id.textView2);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...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...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4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Intent </a:t>
            </a:r>
            <a:r>
              <a:rPr lang="en-US" altLang="ko-KR" sz="1400" dirty="0" err="1">
                <a:latin typeface="Consolas" panose="020B0609020204030204" pitchFamily="49" charset="0"/>
              </a:rPr>
              <a:t>intent</a:t>
            </a:r>
            <a:r>
              <a:rPr lang="en-US" altLang="ko-KR" sz="1400" dirty="0">
                <a:latin typeface="Consolas" panose="020B0609020204030204" pitchFamily="49" charset="0"/>
              </a:rPr>
              <a:t> = new Intent();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intent.putExtra("</a:t>
            </a:r>
            <a:r>
              <a:rPr lang="en-US" altLang="ko-KR" sz="1400" dirty="0" err="1">
                <a:latin typeface="Consolas" panose="020B0609020204030204" pitchFamily="49" charset="0"/>
              </a:rPr>
              <a:t>toUpperService</a:t>
            </a:r>
            <a:r>
              <a:rPr lang="en-US" altLang="ko-KR" sz="1400" dirty="0">
                <a:latin typeface="Consolas" panose="020B0609020204030204" pitchFamily="49" charset="0"/>
              </a:rPr>
              <a:t>", sending);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setResult</a:t>
            </a:r>
            <a:r>
              <a:rPr lang="en-US" altLang="ko-KR" sz="1400" dirty="0">
                <a:latin typeface="Consolas" panose="020B0609020204030204" pitchFamily="49" charset="0"/>
              </a:rPr>
              <a:t>(RESULT_OK, intent);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finish();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233884" y="580459"/>
            <a:ext cx="2313454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 smtClean="0"/>
              <a:t>Activity2.java </a:t>
            </a:r>
            <a:r>
              <a:rPr lang="ko-KR" altLang="en-US" dirty="0"/>
              <a:t>코딩</a:t>
            </a:r>
            <a:r>
              <a:rPr lang="en-US" altLang="ko-KR" dirty="0"/>
              <a:t>: 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455524" y="4840746"/>
            <a:ext cx="3250209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sz="1400" dirty="0" smtClean="0">
                <a:sym typeface="Wingdings" panose="05000000000000000000" pitchFamily="2" charset="2"/>
              </a:rPr>
              <a:t> 객체 생성하고</a:t>
            </a:r>
            <a:r>
              <a:rPr lang="en-US" altLang="ko-KR" sz="1400" dirty="0" smtClean="0">
                <a:sym typeface="Wingdings" panose="05000000000000000000" pitchFamily="2" charset="2"/>
              </a:rPr>
              <a:t>, name</a:t>
            </a:r>
            <a:r>
              <a:rPr lang="ko-KR" altLang="en-US" sz="1400" dirty="0" smtClean="0">
                <a:sym typeface="Wingdings" panose="05000000000000000000" pitchFamily="2" charset="2"/>
              </a:rPr>
              <a:t>의 값을 부가 데이터로 넣기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9571548" y="5408153"/>
            <a:ext cx="1625105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smtClean="0">
                <a:sym typeface="Wingdings" panose="05000000000000000000" pitchFamily="2" charset="2"/>
              </a:rPr>
              <a:t>응답 보내기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5070516" y="6216226"/>
            <a:ext cx="325020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dirty="0" smtClean="0">
                <a:sym typeface="Wingdings" panose="05000000000000000000" pitchFamily="2" charset="2"/>
              </a:rPr>
              <a:t>현재 액티비티 끝내기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6136026" y="2468742"/>
            <a:ext cx="38892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언제나 자동으로 부여되는 버튼 </a:t>
            </a:r>
            <a:r>
              <a:rPr lang="en-US" altLang="ko-KR" sz="1400" dirty="0" smtClean="0"/>
              <a:t>id</a:t>
            </a:r>
            <a:r>
              <a:rPr lang="ko-KR" altLang="en-US" sz="1400" dirty="0" smtClean="0"/>
              <a:t>를 확인하세요</a:t>
            </a:r>
            <a:r>
              <a:rPr lang="en-US" altLang="ko-KR" sz="1400" dirty="0" smtClean="0"/>
              <a:t>. </a:t>
            </a:r>
            <a:endParaRPr lang="ko-KR" altLang="en-US" sz="1400" dirty="0"/>
          </a:p>
        </p:txBody>
      </p:sp>
      <p:cxnSp>
        <p:nvCxnSpPr>
          <p:cNvPr id="13" name="직선 화살표 연결선 12"/>
          <p:cNvCxnSpPr>
            <a:stCxn id="14" idx="1"/>
          </p:cNvCxnSpPr>
          <p:nvPr/>
        </p:nvCxnSpPr>
        <p:spPr>
          <a:xfrm flipH="1" flipV="1">
            <a:off x="4751217" y="5669198"/>
            <a:ext cx="319299" cy="1170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070516" y="5416899"/>
            <a:ext cx="4426662" cy="73866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dirty="0" smtClean="0">
                <a:sym typeface="Wingdings" panose="05000000000000000000" pitchFamily="2" charset="2"/>
              </a:rPr>
              <a:t>현재 </a:t>
            </a:r>
            <a:r>
              <a:rPr lang="en-US" altLang="ko-KR" sz="1400" dirty="0" smtClean="0">
                <a:sym typeface="Wingdings" panose="05000000000000000000" pitchFamily="2" charset="2"/>
              </a:rPr>
              <a:t>activity </a:t>
            </a:r>
            <a:r>
              <a:rPr lang="ko-KR" altLang="en-US" sz="1400" dirty="0" smtClean="0">
                <a:sym typeface="Wingdings" panose="05000000000000000000" pitchFamily="2" charset="2"/>
              </a:rPr>
              <a:t>에서 이전 </a:t>
            </a:r>
            <a:r>
              <a:rPr lang="en-US" altLang="ko-KR" sz="1400" dirty="0" smtClean="0">
                <a:sym typeface="Wingdings" panose="05000000000000000000" pitchFamily="2" charset="2"/>
              </a:rPr>
              <a:t>activity </a:t>
            </a:r>
            <a:r>
              <a:rPr lang="ko-KR" altLang="en-US" sz="1400" dirty="0" smtClean="0">
                <a:sym typeface="Wingdings" panose="05000000000000000000" pitchFamily="2" charset="2"/>
              </a:rPr>
              <a:t>로 인텐트를 전달할 때 사용하는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메소드이며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ym typeface="Wingdings" panose="05000000000000000000" pitchFamily="2" charset="2"/>
              </a:rPr>
              <a:t>다음과 같은 형식으로 사용합니다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</a:p>
          <a:p>
            <a:pPr latinLnBrk="0"/>
            <a:r>
              <a:rPr lang="en-US" altLang="ko-KR" sz="1400" dirty="0" err="1" smtClean="0">
                <a:sym typeface="Wingdings" panose="05000000000000000000" pitchFamily="2" charset="2"/>
              </a:rPr>
              <a:t>setResult</a:t>
            </a:r>
            <a:r>
              <a:rPr lang="en-US" altLang="ko-KR" sz="1400" dirty="0" smtClean="0">
                <a:sym typeface="Wingdings" panose="05000000000000000000" pitchFamily="2" charset="2"/>
              </a:rPr>
              <a:t>(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응답코드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인텐트</a:t>
            </a:r>
            <a:r>
              <a:rPr lang="en-US" altLang="ko-KR" sz="1400" dirty="0" smtClean="0">
                <a:sym typeface="Wingdings" panose="05000000000000000000" pitchFamily="2" charset="2"/>
              </a:rPr>
              <a:t>)</a:t>
            </a:r>
            <a:endParaRPr lang="ko-KR" altLang="en-US" sz="1400" dirty="0"/>
          </a:p>
        </p:txBody>
      </p:sp>
      <p:cxnSp>
        <p:nvCxnSpPr>
          <p:cNvPr id="16" name="직선 화살표 연결선 15"/>
          <p:cNvCxnSpPr/>
          <p:nvPr/>
        </p:nvCxnSpPr>
        <p:spPr>
          <a:xfrm flipH="1" flipV="1">
            <a:off x="3143672" y="5727714"/>
            <a:ext cx="1919662" cy="64240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8080628" y="3184962"/>
            <a:ext cx="3250209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dirty="0" smtClean="0">
                <a:sym typeface="Wingdings" panose="05000000000000000000" pitchFamily="2" charset="2"/>
              </a:rPr>
              <a:t>메인 액티비티가 보낸 </a:t>
            </a:r>
            <a:r>
              <a:rPr lang="en-US" altLang="ko-KR" sz="1400" dirty="0" smtClean="0">
                <a:sym typeface="Wingdings" panose="05000000000000000000" pitchFamily="2" charset="2"/>
              </a:rPr>
              <a:t>intent</a:t>
            </a:r>
            <a:r>
              <a:rPr lang="ko-KR" altLang="en-US" sz="1400" dirty="0" smtClean="0">
                <a:sym typeface="Wingdings" panose="05000000000000000000" pitchFamily="2" charset="2"/>
              </a:rPr>
              <a:t>를 구하여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ym typeface="Wingdings" panose="05000000000000000000" pitchFamily="2" charset="2"/>
              </a:rPr>
              <a:t>메시지를 찾아 </a:t>
            </a:r>
            <a:r>
              <a:rPr lang="en-US" altLang="ko-KR" sz="1400" dirty="0" err="1" smtClean="0">
                <a:sym typeface="Wingdings" panose="05000000000000000000" pitchFamily="2" charset="2"/>
              </a:rPr>
              <a:t>textView</a:t>
            </a:r>
            <a:r>
              <a:rPr lang="ko-KR" altLang="en-US" sz="1400" dirty="0" smtClean="0">
                <a:sym typeface="Wingdings" panose="05000000000000000000" pitchFamily="2" charset="2"/>
              </a:rPr>
              <a:t>에 보여줍니다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endParaRPr lang="ko-KR" altLang="en-US" sz="1400" dirty="0"/>
          </a:p>
        </p:txBody>
      </p:sp>
      <p:sp>
        <p:nvSpPr>
          <p:cNvPr id="17" name="직사각형 16"/>
          <p:cNvSpPr/>
          <p:nvPr/>
        </p:nvSpPr>
        <p:spPr>
          <a:xfrm>
            <a:off x="8080628" y="3761115"/>
            <a:ext cx="3250209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dirty="0" smtClean="0">
                <a:sym typeface="Wingdings" panose="05000000000000000000" pitchFamily="2" charset="2"/>
              </a:rPr>
              <a:t>받은 메시지를 </a:t>
            </a:r>
            <a:r>
              <a:rPr lang="en-US" altLang="ko-KR" sz="1400" dirty="0" err="1" smtClean="0">
                <a:sym typeface="Wingdings" panose="05000000000000000000" pitchFamily="2" charset="2"/>
              </a:rPr>
              <a:t>toUpperCase</a:t>
            </a:r>
            <a:r>
              <a:rPr lang="en-US" altLang="ko-KR" sz="1400" dirty="0" smtClean="0">
                <a:sym typeface="Wingdings" panose="05000000000000000000" pitchFamily="2" charset="2"/>
              </a:rPr>
              <a:t>() </a:t>
            </a:r>
            <a:r>
              <a:rPr lang="ko-KR" altLang="en-US" sz="1400" dirty="0" smtClean="0">
                <a:sym typeface="Wingdings" panose="05000000000000000000" pitchFamily="2" charset="2"/>
              </a:rPr>
              <a:t>함수로 변환하여 </a:t>
            </a:r>
            <a:r>
              <a:rPr lang="en-US" altLang="ko-KR" sz="1400" dirty="0" smtClean="0">
                <a:sym typeface="Wingdings" panose="05000000000000000000" pitchFamily="2" charset="2"/>
              </a:rPr>
              <a:t>textView2</a:t>
            </a:r>
            <a:r>
              <a:rPr lang="ko-KR" altLang="en-US" sz="1400" dirty="0" smtClean="0">
                <a:sym typeface="Wingdings" panose="05000000000000000000" pitchFamily="2" charset="2"/>
              </a:rPr>
              <a:t>에 보여줍니다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1859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3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자 이제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앱을 실행해 보십시오</a:t>
            </a:r>
            <a:r>
              <a:rPr lang="en-US" altLang="ko-KR" b="1" dirty="0" smtClean="0">
                <a:sym typeface="Wingdings" panose="05000000000000000000" pitchFamily="2" charset="2"/>
              </a:rPr>
              <a:t>.  </a:t>
            </a:r>
            <a:r>
              <a:rPr lang="ko-KR" altLang="en-US" b="1" dirty="0" smtClean="0">
                <a:sym typeface="Wingdings" panose="05000000000000000000" pitchFamily="2" charset="2"/>
              </a:rPr>
              <a:t>그리고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다음 실습을 계속하십시오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다 끝난 것인가요</a:t>
            </a:r>
            <a:r>
              <a:rPr lang="en-US" altLang="ko-KR" b="1" dirty="0" smtClean="0">
                <a:sym typeface="Wingdings" panose="05000000000000000000" pitchFamily="2" charset="2"/>
              </a:rPr>
              <a:t>? </a:t>
            </a:r>
            <a:r>
              <a:rPr lang="ko-KR" altLang="en-US" b="1" dirty="0" smtClean="0">
                <a:sym typeface="Wingdings" panose="05000000000000000000" pitchFamily="2" charset="2"/>
              </a:rPr>
              <a:t>무엇이 </a:t>
            </a:r>
            <a:r>
              <a:rPr lang="ko-KR" altLang="en-US" b="1" dirty="0" err="1" smtClean="0">
                <a:sym typeface="Wingdings" panose="05000000000000000000" pitchFamily="2" charset="2"/>
              </a:rPr>
              <a:t>빠졌나요</a:t>
            </a:r>
            <a:r>
              <a:rPr lang="en-US" altLang="ko-KR" b="1" dirty="0" smtClean="0">
                <a:sym typeface="Wingdings" panose="05000000000000000000" pitchFamily="2" charset="2"/>
              </a:rPr>
              <a:t>?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Activity2</a:t>
            </a:r>
            <a:r>
              <a:rPr lang="ko-KR" altLang="en-US" dirty="0" smtClean="0">
                <a:sym typeface="Wingdings" panose="05000000000000000000" pitchFamily="2" charset="2"/>
              </a:rPr>
              <a:t>로부터 받은 응답을 아직 처리하지 않았습니다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 메시지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응답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을 처리하기 위해 </a:t>
            </a:r>
            <a:r>
              <a:rPr lang="en-US" altLang="ko-KR" dirty="0" smtClean="0">
                <a:sym typeface="Wingdings" panose="05000000000000000000" pitchFamily="2" charset="2"/>
              </a:rPr>
              <a:t>MainActivity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 안에 </a:t>
            </a:r>
            <a:r>
              <a:rPr lang="en-US" altLang="ko-KR" dirty="0" err="1" smtClean="0">
                <a:sym typeface="Wingdings" panose="05000000000000000000" pitchFamily="2" charset="2"/>
              </a:rPr>
              <a:t>onActivityResult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메소드를 추가해야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MainActivity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 안에 커서를 둔 상태에서 </a:t>
            </a:r>
            <a:r>
              <a:rPr lang="ko-KR" altLang="en-US" dirty="0" err="1" smtClean="0">
                <a:sym typeface="Wingdings" panose="05000000000000000000" pitchFamily="2" charset="2"/>
              </a:rPr>
              <a:t>우클릭하면</a:t>
            </a:r>
            <a:r>
              <a:rPr lang="ko-KR" altLang="en-US" dirty="0" smtClean="0">
                <a:sym typeface="Wingdings" panose="05000000000000000000" pitchFamily="2" charset="2"/>
              </a:rPr>
              <a:t> 팝업 메뉴가 나오는데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Generate  Override Methods … 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err="1" smtClean="0">
                <a:sym typeface="Wingdings" panose="05000000000000000000" pitchFamily="2" charset="2"/>
              </a:rPr>
              <a:t>Cntl+O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부모 클래스인 </a:t>
            </a:r>
            <a:r>
              <a:rPr lang="en-US" altLang="ko-KR" dirty="0" smtClean="0">
                <a:sym typeface="Wingdings" panose="05000000000000000000" pitchFamily="2" charset="2"/>
              </a:rPr>
              <a:t>AppCompatActivity </a:t>
            </a:r>
            <a:r>
              <a:rPr lang="ko-KR" altLang="en-US" dirty="0" smtClean="0">
                <a:sym typeface="Wingdings" panose="05000000000000000000" pitchFamily="2" charset="2"/>
              </a:rPr>
              <a:t>와 그 외 상속받은 클래스들이 가지고 있는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메소드들입니다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그 중에 </a:t>
            </a:r>
            <a:r>
              <a:rPr lang="en-US" altLang="ko-KR" b="1" dirty="0" err="1">
                <a:sym typeface="Wingdings" panose="05000000000000000000" pitchFamily="2" charset="2"/>
              </a:rPr>
              <a:t>onActivityResult</a:t>
            </a:r>
            <a:r>
              <a:rPr lang="en-US" altLang="ko-KR" b="1" dirty="0">
                <a:sym typeface="Wingdings" panose="05000000000000000000" pitchFamily="2" charset="2"/>
              </a:rPr>
              <a:t>() </a:t>
            </a:r>
            <a:r>
              <a:rPr lang="ko-KR" altLang="en-US" dirty="0" err="1">
                <a:sym typeface="Wingdings" panose="05000000000000000000" pitchFamily="2" charset="2"/>
              </a:rPr>
              <a:t>메소드를</a:t>
            </a:r>
            <a:r>
              <a:rPr lang="ko-KR" altLang="en-US" dirty="0">
                <a:sym typeface="Wingdings" panose="05000000000000000000" pitchFamily="2" charset="2"/>
              </a:rPr>
              <a:t> 재정의</a:t>
            </a:r>
            <a:r>
              <a:rPr lang="en-US" altLang="ko-KR" dirty="0">
                <a:sym typeface="Wingdings" panose="05000000000000000000" pitchFamily="2" charset="2"/>
              </a:rPr>
              <a:t>(Override)</a:t>
            </a:r>
            <a:r>
              <a:rPr lang="ko-KR" altLang="en-US" dirty="0">
                <a:sym typeface="Wingdings" panose="05000000000000000000" pitchFamily="2" charset="2"/>
              </a:rPr>
              <a:t>해서 우리가 원하는 것을 하게 하려는 </a:t>
            </a:r>
            <a:r>
              <a:rPr lang="ko-KR" altLang="en-US" dirty="0" smtClean="0">
                <a:sym typeface="Wingdings" panose="05000000000000000000" pitchFamily="2" charset="2"/>
              </a:rPr>
              <a:t>겁니다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우리가 재정의할 </a:t>
            </a:r>
            <a:r>
              <a:rPr lang="en-US" altLang="ko-KR" dirty="0" err="1" smtClean="0">
                <a:sym typeface="Wingdings" panose="05000000000000000000" pitchFamily="2" charset="2"/>
              </a:rPr>
              <a:t>onActivityResult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찾아 선택하면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자동으로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outline</a:t>
            </a:r>
            <a:r>
              <a:rPr lang="ko-KR" altLang="en-US" dirty="0" smtClean="0">
                <a:sym typeface="Wingdings" panose="05000000000000000000" pitchFamily="2" charset="2"/>
              </a:rPr>
              <a:t>이 추가 됩니다</a:t>
            </a:r>
            <a:r>
              <a:rPr lang="en-US" altLang="ko-KR" dirty="0" smtClean="0">
                <a:sym typeface="Wingdings" panose="05000000000000000000" pitchFamily="2" charset="2"/>
              </a:rPr>
              <a:t>. 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그리고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추가적으로 다음 코드를 삽입하십시오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70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3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 에 추가할 코드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err="1" smtClean="0">
                <a:sym typeface="Wingdings" panose="05000000000000000000" pitchFamily="2" charset="2"/>
              </a:rPr>
              <a:t>메소드의</a:t>
            </a:r>
            <a:r>
              <a:rPr lang="ko-KR" altLang="en-US" dirty="0" smtClean="0">
                <a:sym typeface="Wingdings" panose="05000000000000000000" pitchFamily="2" charset="2"/>
              </a:rPr>
              <a:t> 셋째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Intent data </a:t>
            </a:r>
            <a:r>
              <a:rPr lang="ko-KR" altLang="en-US" dirty="0" smtClean="0">
                <a:sym typeface="Wingdings" panose="05000000000000000000" pitchFamily="2" charset="2"/>
              </a:rPr>
              <a:t>는 새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액티비티로부터</a:t>
            </a:r>
            <a:r>
              <a:rPr lang="ko-KR" altLang="en-US" dirty="0" smtClean="0">
                <a:sym typeface="Wingdings" panose="05000000000000000000" pitchFamily="2" charset="2"/>
              </a:rPr>
              <a:t> 전달받은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인텐트로</a:t>
            </a:r>
            <a:r>
              <a:rPr lang="ko-KR" altLang="en-US" dirty="0" smtClean="0">
                <a:sym typeface="Wingdings" panose="05000000000000000000" pitchFamily="2" charset="2"/>
              </a:rPr>
              <a:t> 자료를 제공 받습니다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자료를 교환하는 가장 간단한 방식은 </a:t>
            </a:r>
            <a:r>
              <a:rPr lang="en-US" altLang="ko-KR" b="1" dirty="0" err="1" smtClean="0">
                <a:sym typeface="Wingdings" panose="05000000000000000000" pitchFamily="2" charset="2"/>
              </a:rPr>
              <a:t>putExtra</a:t>
            </a:r>
            <a:r>
              <a:rPr lang="en-US" altLang="ko-KR" b="1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Key: Value </a:t>
            </a:r>
            <a:r>
              <a:rPr lang="ko-KR" altLang="en-US" dirty="0" smtClean="0">
                <a:sym typeface="Wingdings" panose="05000000000000000000" pitchFamily="2" charset="2"/>
              </a:rPr>
              <a:t>쌍으로 쓰고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또한 읽을 때도 물론 같은 방법으로 즉 </a:t>
            </a:r>
            <a:r>
              <a:rPr lang="en-US" altLang="ko-KR" dirty="0" smtClean="0">
                <a:sym typeface="Wingdings" panose="05000000000000000000" pitchFamily="2" charset="2"/>
              </a:rPr>
              <a:t>Key</a:t>
            </a:r>
            <a:r>
              <a:rPr lang="ko-KR" altLang="en-US" dirty="0" smtClean="0">
                <a:sym typeface="Wingdings" panose="05000000000000000000" pitchFamily="2" charset="2"/>
              </a:rPr>
              <a:t>를 사용해서 읽어야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292914"/>
            <a:ext cx="11365852" cy="32932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@</a:t>
            </a:r>
            <a:r>
              <a:rPr lang="en-US" altLang="ko-KR" sz="16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</a:t>
            </a:r>
            <a:r>
              <a:rPr lang="en-US" altLang="ko-KR" sz="1600" dirty="0" err="1">
                <a:latin typeface="Consolas" panose="020B0609020204030204" pitchFamily="49" charset="0"/>
              </a:rPr>
              <a:t>onActivityResult</a:t>
            </a:r>
            <a:r>
              <a:rPr lang="en-US" altLang="ko-KR" sz="1600" dirty="0">
                <a:latin typeface="Consolas" panose="020B0609020204030204" pitchFamily="49" charset="0"/>
              </a:rPr>
              <a:t>(int </a:t>
            </a:r>
            <a:r>
              <a:rPr lang="en-US" altLang="ko-KR" sz="1600" dirty="0" err="1">
                <a:latin typeface="Consolas" panose="020B0609020204030204" pitchFamily="49" charset="0"/>
              </a:rPr>
              <a:t>requestCode</a:t>
            </a:r>
            <a:r>
              <a:rPr lang="en-US" altLang="ko-KR" sz="1600" dirty="0">
                <a:latin typeface="Consolas" panose="020B0609020204030204" pitchFamily="49" charset="0"/>
              </a:rPr>
              <a:t>, int </a:t>
            </a:r>
            <a:r>
              <a:rPr lang="en-US" altLang="ko-KR" sz="1600" dirty="0" err="1">
                <a:latin typeface="Consolas" panose="020B0609020204030204" pitchFamily="49" charset="0"/>
              </a:rPr>
              <a:t>resultCode</a:t>
            </a:r>
            <a:r>
              <a:rPr lang="en-US" altLang="ko-KR" sz="1600" dirty="0">
                <a:latin typeface="Consolas" panose="020B0609020204030204" pitchFamily="49" charset="0"/>
              </a:rPr>
              <a:t>, @</a:t>
            </a:r>
            <a:r>
              <a:rPr lang="en-US" altLang="ko-KR" sz="1600" dirty="0" err="1">
                <a:latin typeface="Consolas" panose="020B0609020204030204" pitchFamily="49" charset="0"/>
              </a:rPr>
              <a:t>Nullable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Intent data</a:t>
            </a:r>
            <a:r>
              <a:rPr lang="en-US" altLang="ko-KR" sz="1600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super.onActivityResult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requestCode</a:t>
            </a:r>
            <a:r>
              <a:rPr lang="en-US" altLang="ko-KR" sz="1600" dirty="0"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latin typeface="Consolas" panose="020B0609020204030204" pitchFamily="49" charset="0"/>
              </a:rPr>
              <a:t>resultCode</a:t>
            </a:r>
            <a:r>
              <a:rPr lang="en-US" altLang="ko-KR" sz="1600" dirty="0">
                <a:latin typeface="Consolas" panose="020B0609020204030204" pitchFamily="49" charset="0"/>
              </a:rPr>
              <a:t>, data);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if (</a:t>
            </a:r>
            <a:r>
              <a:rPr lang="en-US" altLang="ko-KR" sz="1600" dirty="0" err="1">
                <a:latin typeface="Consolas" panose="020B0609020204030204" pitchFamily="49" charset="0"/>
              </a:rPr>
              <a:t>requestCode</a:t>
            </a:r>
            <a:r>
              <a:rPr lang="en-US" altLang="ko-KR" sz="1600" dirty="0">
                <a:latin typeface="Consolas" panose="020B0609020204030204" pitchFamily="49" charset="0"/>
              </a:rPr>
              <a:t> == REQUEST_CODE_MENU)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Toast.makeText(</a:t>
            </a:r>
            <a:r>
              <a:rPr lang="en-US" altLang="ko-KR" sz="16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600" dirty="0" smtClean="0">
                <a:latin typeface="Consolas" panose="020B0609020204030204" pitchFamily="49" charset="0"/>
              </a:rPr>
              <a:t>(), "requestCode: </a:t>
            </a:r>
            <a:r>
              <a:rPr lang="en-US" altLang="ko-KR" sz="1600" dirty="0">
                <a:latin typeface="Consolas" panose="020B0609020204030204" pitchFamily="49" charset="0"/>
              </a:rPr>
              <a:t>" + requestCode +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            ",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resultCode</a:t>
            </a:r>
            <a:r>
              <a:rPr lang="en-US" altLang="ko-KR" sz="1600" dirty="0" smtClean="0">
                <a:latin typeface="Consolas" panose="020B0609020204030204" pitchFamily="49" charset="0"/>
              </a:rPr>
              <a:t>" </a:t>
            </a:r>
            <a:r>
              <a:rPr lang="en-US" altLang="ko-KR" sz="1600" dirty="0">
                <a:latin typeface="Consolas" panose="020B0609020204030204" pitchFamily="49" charset="0"/>
              </a:rPr>
              <a:t>+ </a:t>
            </a:r>
            <a:r>
              <a:rPr lang="en-US" altLang="ko-KR" sz="1600" dirty="0" err="1">
                <a:latin typeface="Consolas" panose="020B0609020204030204" pitchFamily="49" charset="0"/>
              </a:rPr>
              <a:t>resultCode</a:t>
            </a:r>
            <a:r>
              <a:rPr lang="en-US" altLang="ko-KR" sz="1600" dirty="0">
                <a:latin typeface="Consolas" panose="020B0609020204030204" pitchFamily="49" charset="0"/>
              </a:rPr>
              <a:t>, Toast.LENGTH_LONG).show();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if (</a:t>
            </a:r>
            <a:r>
              <a:rPr lang="en-US" altLang="ko-KR" sz="1600" dirty="0" err="1">
                <a:latin typeface="Consolas" panose="020B0609020204030204" pitchFamily="49" charset="0"/>
              </a:rPr>
              <a:t>resultCode</a:t>
            </a:r>
            <a:r>
              <a:rPr lang="en-US" altLang="ko-KR" sz="1600" dirty="0">
                <a:latin typeface="Consolas" panose="020B0609020204030204" pitchFamily="49" charset="0"/>
              </a:rPr>
              <a:t> == RESULT_OK)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String </a:t>
            </a:r>
            <a:r>
              <a:rPr lang="en-US" altLang="ko-KR" sz="1600" dirty="0" smtClean="0">
                <a:latin typeface="Consolas" panose="020B0609020204030204" pitchFamily="49" charset="0"/>
              </a:rPr>
              <a:t>item </a:t>
            </a:r>
            <a:r>
              <a:rPr lang="en-US" altLang="ko-KR" sz="1600" dirty="0">
                <a:latin typeface="Consolas" panose="020B0609020204030204" pitchFamily="49" charset="0"/>
              </a:rPr>
              <a:t>= </a:t>
            </a:r>
            <a:r>
              <a:rPr lang="en-US" altLang="ko-KR" sz="1600" dirty="0" err="1">
                <a:latin typeface="Consolas" panose="020B0609020204030204" pitchFamily="49" charset="0"/>
              </a:rPr>
              <a:t>data.getStringExtra</a:t>
            </a:r>
            <a:r>
              <a:rPr lang="en-US" altLang="ko-KR" sz="1600" dirty="0" smtClean="0">
                <a:latin typeface="Consolas" panose="020B0609020204030204" pitchFamily="49" charset="0"/>
              </a:rPr>
              <a:t>("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toUpperService</a:t>
            </a:r>
            <a:r>
              <a:rPr lang="en-US" altLang="ko-KR" sz="1600" dirty="0" smtClean="0">
                <a:latin typeface="Consolas" panose="020B0609020204030204" pitchFamily="49" charset="0"/>
              </a:rPr>
              <a:t>");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textView3.setText("Received: " + item);            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    }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79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3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 완성한 결과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54" y="1768738"/>
            <a:ext cx="2676839" cy="461864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550" y="1781752"/>
            <a:ext cx="2626534" cy="460595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718" y="1781752"/>
            <a:ext cx="2624831" cy="460563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6534" y="1781752"/>
            <a:ext cx="2610939" cy="460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4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4 </a:t>
            </a:r>
            <a:r>
              <a:rPr lang="ko-KR" altLang="en-US" b="1" dirty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액티비티 간에 화면 전환을 할 때 애니메이션을 추가합니다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SampleActivityThree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폴더를 복사하여 프로젝트 </a:t>
            </a:r>
            <a:r>
              <a:rPr lang="en-US" altLang="ko-KR" dirty="0" err="1">
                <a:sym typeface="Wingdings" panose="05000000000000000000" pitchFamily="2" charset="2"/>
              </a:rPr>
              <a:t>SampleActivity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폴더를 만듭니다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프로젝트 복사에 </a:t>
            </a:r>
            <a:r>
              <a:rPr lang="ko-KR" altLang="en-US" dirty="0" smtClean="0">
                <a:sym typeface="Wingdings" panose="05000000000000000000" pitchFamily="2" charset="2"/>
              </a:rPr>
              <a:t>따른 </a:t>
            </a:r>
            <a:r>
              <a:rPr lang="ko-KR" altLang="en-US" dirty="0" err="1" smtClean="0">
                <a:sym typeface="Wingdings" panose="05000000000000000000" pitchFamily="2" charset="2"/>
              </a:rPr>
              <a:t>팔요한</a:t>
            </a:r>
            <a:r>
              <a:rPr lang="ko-KR" altLang="en-US" dirty="0" smtClean="0">
                <a:sym typeface="Wingdings" panose="05000000000000000000" pitchFamily="2" charset="2"/>
              </a:rPr>
              <a:t> 절차를 </a:t>
            </a:r>
            <a:r>
              <a:rPr lang="ko-KR" altLang="en-US" dirty="0">
                <a:sym typeface="Wingdings" panose="05000000000000000000" pitchFamily="2" charset="2"/>
              </a:rPr>
              <a:t>실행하십시오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먼저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anim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리소스 폴더를 생성하고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 전환에 사용할 애니메이션 파일을 저장합니다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/app/res </a:t>
            </a:r>
            <a:r>
              <a:rPr lang="ko-KR" altLang="en-US" dirty="0" smtClean="0">
                <a:sym typeface="Wingdings" panose="05000000000000000000" pitchFamily="2" charset="2"/>
              </a:rPr>
              <a:t>폴더 위에</a:t>
            </a:r>
            <a:r>
              <a:rPr lang="ko-KR" altLang="en-US" dirty="0">
                <a:sym typeface="Wingdings" panose="05000000000000000000" pitchFamily="2" charset="2"/>
              </a:rPr>
              <a:t>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우클릭하여 나타난 메뉴에서 </a:t>
            </a:r>
            <a:r>
              <a:rPr lang="en-US" altLang="ko-KR" dirty="0" smtClean="0">
                <a:sym typeface="Wingdings" panose="05000000000000000000" pitchFamily="2" charset="2"/>
              </a:rPr>
              <a:t>[New  Directory] </a:t>
            </a:r>
            <a:r>
              <a:rPr lang="ko-KR" altLang="en-US" dirty="0" smtClean="0">
                <a:sym typeface="Wingdings" panose="05000000000000000000" pitchFamily="2" charset="2"/>
              </a:rPr>
              <a:t>선택하여 나타난 대화상자에 </a:t>
            </a:r>
            <a:r>
              <a:rPr lang="en-US" altLang="ko-KR" dirty="0" smtClean="0">
                <a:sym typeface="Wingdings" panose="05000000000000000000" pitchFamily="2" charset="2"/>
              </a:rPr>
              <a:t>Name: </a:t>
            </a:r>
            <a:r>
              <a:rPr lang="en-US" altLang="ko-KR" dirty="0" err="1" smtClean="0">
                <a:sym typeface="Wingdings" panose="05000000000000000000" pitchFamily="2" charset="2"/>
              </a:rPr>
              <a:t>anim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을 입력하여 </a:t>
            </a:r>
            <a:r>
              <a:rPr lang="en-US" altLang="ko-KR" dirty="0" smtClean="0">
                <a:sym typeface="Wingdings" panose="05000000000000000000" pitchFamily="2" charset="2"/>
              </a:rPr>
              <a:t>/app/res/</a:t>
            </a:r>
            <a:r>
              <a:rPr lang="en-US" altLang="ko-KR" dirty="0" err="1" smtClean="0">
                <a:sym typeface="Wingdings" panose="05000000000000000000" pitchFamily="2" charset="2"/>
              </a:rPr>
              <a:t>anim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폴더를 생성합니다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/app/res/</a:t>
            </a:r>
            <a:r>
              <a:rPr lang="en-US" altLang="ko-KR" dirty="0" err="1" smtClean="0">
                <a:sym typeface="Wingdings" panose="05000000000000000000" pitchFamily="2" charset="2"/>
              </a:rPr>
              <a:t>anim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 위에서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우클릭하여 나타난 메뉴에서 </a:t>
            </a:r>
            <a:r>
              <a:rPr lang="en-US" altLang="ko-KR" dirty="0" smtClean="0">
                <a:sym typeface="Wingdings" panose="05000000000000000000" pitchFamily="2" charset="2"/>
              </a:rPr>
              <a:t>[New  Animation Resource File]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선택하여 나타난 대화상자에 </a:t>
            </a:r>
            <a:r>
              <a:rPr lang="en-US" altLang="ko-KR" dirty="0" smtClean="0">
                <a:sym typeface="Wingdings" panose="05000000000000000000" pitchFamily="2" charset="2"/>
              </a:rPr>
              <a:t>Name: slide_in_left.xml </a:t>
            </a:r>
            <a:r>
              <a:rPr lang="ko-KR" altLang="en-US" dirty="0" smtClean="0">
                <a:sym typeface="Wingdings" panose="05000000000000000000" pitchFamily="2" charset="2"/>
              </a:rPr>
              <a:t>파일을 생성하십시오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그리고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내용을 다음과 같이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같은 방법으로 나머지 파일들도 다음과 같이 생성합니다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69647" y="3789040"/>
            <a:ext cx="9971424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&lt;set xmlns:android="http://schemas.android.com/</a:t>
            </a:r>
            <a:r>
              <a:rPr lang="en-US" altLang="ko-KR" dirty="0" err="1">
                <a:latin typeface="Consolas" panose="020B0609020204030204" pitchFamily="49" charset="0"/>
              </a:rPr>
              <a:t>apk</a:t>
            </a:r>
            <a:r>
              <a:rPr lang="en-US" altLang="ko-KR" dirty="0">
                <a:latin typeface="Consolas" panose="020B0609020204030204" pitchFamily="49" charset="0"/>
              </a:rPr>
              <a:t>/res/android"&gt;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&lt;translate 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    </a:t>
            </a:r>
            <a:r>
              <a:rPr lang="en-US" altLang="ko-KR" dirty="0" err="1" smtClean="0">
                <a:latin typeface="Consolas" panose="020B0609020204030204" pitchFamily="49" charset="0"/>
              </a:rPr>
              <a:t>android:fromXDelta</a:t>
            </a:r>
            <a:r>
              <a:rPr lang="en-US" altLang="ko-KR" dirty="0">
                <a:latin typeface="Consolas" panose="020B0609020204030204" pitchFamily="49" charset="0"/>
              </a:rPr>
              <a:t>="-100</a:t>
            </a:r>
            <a:r>
              <a:rPr lang="en-US" altLang="ko-KR" dirty="0" smtClean="0">
                <a:latin typeface="Consolas" panose="020B0609020204030204" pitchFamily="49" charset="0"/>
              </a:rPr>
              <a:t>%"   </a:t>
            </a:r>
            <a:r>
              <a:rPr lang="en-US" altLang="ko-KR" dirty="0" err="1" smtClean="0">
                <a:latin typeface="Consolas" panose="020B0609020204030204" pitchFamily="49" charset="0"/>
              </a:rPr>
              <a:t>android:fromYDelta</a:t>
            </a:r>
            <a:r>
              <a:rPr lang="en-US" altLang="ko-KR" dirty="0">
                <a:latin typeface="Consolas" panose="020B0609020204030204" pitchFamily="49" charset="0"/>
              </a:rPr>
              <a:t>="0</a:t>
            </a:r>
            <a:r>
              <a:rPr lang="en-US" altLang="ko-KR" dirty="0" smtClean="0">
                <a:latin typeface="Consolas" panose="020B0609020204030204" pitchFamily="49" charset="0"/>
              </a:rPr>
              <a:t>%" 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    </a:t>
            </a:r>
            <a:r>
              <a:rPr lang="en-US" altLang="ko-KR" dirty="0" err="1" smtClean="0">
                <a:latin typeface="Consolas" panose="020B0609020204030204" pitchFamily="49" charset="0"/>
              </a:rPr>
              <a:t>android:toXDelta</a:t>
            </a:r>
            <a:r>
              <a:rPr lang="en-US" altLang="ko-KR" dirty="0">
                <a:latin typeface="Consolas" panose="020B0609020204030204" pitchFamily="49" charset="0"/>
              </a:rPr>
              <a:t>="0</a:t>
            </a:r>
            <a:r>
              <a:rPr lang="en-US" altLang="ko-KR" dirty="0" smtClean="0">
                <a:latin typeface="Consolas" panose="020B0609020204030204" pitchFamily="49" charset="0"/>
              </a:rPr>
              <a:t>%"        </a:t>
            </a:r>
            <a:r>
              <a:rPr lang="en-US" altLang="ko-KR" dirty="0" err="1">
                <a:latin typeface="Consolas" panose="020B0609020204030204" pitchFamily="49" charset="0"/>
              </a:rPr>
              <a:t>android:toYDelta</a:t>
            </a:r>
            <a:r>
              <a:rPr lang="en-US" altLang="ko-KR" dirty="0">
                <a:latin typeface="Consolas" panose="020B0609020204030204" pitchFamily="49" charset="0"/>
              </a:rPr>
              <a:t>="0</a:t>
            </a:r>
            <a:r>
              <a:rPr lang="en-US" altLang="ko-KR" dirty="0" smtClean="0">
                <a:latin typeface="Consolas" panose="020B0609020204030204" pitchFamily="49" charset="0"/>
              </a:rPr>
              <a:t>%" 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 smtClean="0">
                <a:latin typeface="Consolas" panose="020B0609020204030204" pitchFamily="49" charset="0"/>
              </a:rPr>
              <a:t>android:duration</a:t>
            </a:r>
            <a:r>
              <a:rPr lang="en-US" altLang="ko-KR" dirty="0">
                <a:latin typeface="Consolas" panose="020B0609020204030204" pitchFamily="49" charset="0"/>
              </a:rPr>
              <a:t>="@</a:t>
            </a:r>
            <a:r>
              <a:rPr lang="en-US" altLang="ko-KR" dirty="0" err="1">
                <a:latin typeface="Consolas" panose="020B0609020204030204" pitchFamily="49" charset="0"/>
              </a:rPr>
              <a:t>android:integer</a:t>
            </a:r>
            <a:r>
              <a:rPr lang="en-US" altLang="ko-KR" dirty="0">
                <a:latin typeface="Consolas" panose="020B0609020204030204" pitchFamily="49" charset="0"/>
              </a:rPr>
              <a:t>/</a:t>
            </a:r>
            <a:r>
              <a:rPr lang="en-US" altLang="ko-KR" dirty="0" err="1">
                <a:latin typeface="Consolas" panose="020B0609020204030204" pitchFamily="49" charset="0"/>
              </a:rPr>
              <a:t>config_mediumAnimTime</a:t>
            </a:r>
            <a:r>
              <a:rPr lang="en-US" altLang="ko-KR" dirty="0">
                <a:latin typeface="Consolas" panose="020B0609020204030204" pitchFamily="49" charset="0"/>
              </a:rPr>
              <a:t>"/&gt;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&lt;/set&gt;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472264" y="3666621"/>
            <a:ext cx="2653290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/app/res/slide_in_left.xml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4506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4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36712"/>
            <a:ext cx="9971424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&lt;set xmlns:android="http://schemas.android.com/</a:t>
            </a:r>
            <a:r>
              <a:rPr lang="en-US" altLang="ko-KR" dirty="0" err="1">
                <a:latin typeface="Consolas" panose="020B0609020204030204" pitchFamily="49" charset="0"/>
              </a:rPr>
              <a:t>apk</a:t>
            </a:r>
            <a:r>
              <a:rPr lang="en-US" altLang="ko-KR" dirty="0">
                <a:latin typeface="Consolas" panose="020B0609020204030204" pitchFamily="49" charset="0"/>
              </a:rPr>
              <a:t>/res/android"&gt;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&lt;translate </a:t>
            </a:r>
            <a:r>
              <a:rPr lang="en-US" altLang="ko-KR" dirty="0" err="1">
                <a:latin typeface="Consolas" panose="020B0609020204030204" pitchFamily="49" charset="0"/>
              </a:rPr>
              <a:t>android:fromXDelta</a:t>
            </a:r>
            <a:r>
              <a:rPr lang="en-US" altLang="ko-KR" dirty="0">
                <a:latin typeface="Consolas" panose="020B0609020204030204" pitchFamily="49" charset="0"/>
              </a:rPr>
              <a:t>="100%"         </a:t>
            </a:r>
            <a:r>
              <a:rPr lang="en-US" altLang="ko-KR" dirty="0" err="1">
                <a:latin typeface="Consolas" panose="020B0609020204030204" pitchFamily="49" charset="0"/>
              </a:rPr>
              <a:t>android:fromYDelta</a:t>
            </a:r>
            <a:r>
              <a:rPr lang="en-US" altLang="ko-KR" dirty="0">
                <a:latin typeface="Consolas" panose="020B0609020204030204" pitchFamily="49" charset="0"/>
              </a:rPr>
              <a:t>="0%"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</a:t>
            </a:r>
            <a:r>
              <a:rPr lang="en-US" altLang="ko-KR" dirty="0" err="1">
                <a:latin typeface="Consolas" panose="020B0609020204030204" pitchFamily="49" charset="0"/>
              </a:rPr>
              <a:t>android:toXDelta</a:t>
            </a:r>
            <a:r>
              <a:rPr lang="en-US" altLang="ko-KR" dirty="0">
                <a:latin typeface="Consolas" panose="020B0609020204030204" pitchFamily="49" charset="0"/>
              </a:rPr>
              <a:t>="0%"                    </a:t>
            </a:r>
            <a:r>
              <a:rPr lang="en-US" altLang="ko-KR" dirty="0" err="1">
                <a:latin typeface="Consolas" panose="020B0609020204030204" pitchFamily="49" charset="0"/>
              </a:rPr>
              <a:t>android:toYDelta</a:t>
            </a:r>
            <a:r>
              <a:rPr lang="en-US" altLang="ko-KR" dirty="0">
                <a:latin typeface="Consolas" panose="020B0609020204030204" pitchFamily="49" charset="0"/>
              </a:rPr>
              <a:t>="0%"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</a:t>
            </a:r>
            <a:r>
              <a:rPr lang="en-US" altLang="ko-KR" dirty="0" err="1">
                <a:latin typeface="Consolas" panose="020B0609020204030204" pitchFamily="49" charset="0"/>
              </a:rPr>
              <a:t>android:duration</a:t>
            </a:r>
            <a:r>
              <a:rPr lang="en-US" altLang="ko-KR" dirty="0">
                <a:latin typeface="Consolas" panose="020B0609020204030204" pitchFamily="49" charset="0"/>
              </a:rPr>
              <a:t>="@</a:t>
            </a:r>
            <a:r>
              <a:rPr lang="en-US" altLang="ko-KR" dirty="0" err="1">
                <a:latin typeface="Consolas" panose="020B0609020204030204" pitchFamily="49" charset="0"/>
              </a:rPr>
              <a:t>android:integer</a:t>
            </a:r>
            <a:r>
              <a:rPr lang="en-US" altLang="ko-KR" dirty="0">
                <a:latin typeface="Consolas" panose="020B0609020204030204" pitchFamily="49" charset="0"/>
              </a:rPr>
              <a:t>/</a:t>
            </a:r>
            <a:r>
              <a:rPr lang="en-US" altLang="ko-KR" dirty="0" err="1">
                <a:latin typeface="Consolas" panose="020B0609020204030204" pitchFamily="49" charset="0"/>
              </a:rPr>
              <a:t>config_mediumAnimTime</a:t>
            </a:r>
            <a:r>
              <a:rPr lang="en-US" altLang="ko-KR" dirty="0">
                <a:latin typeface="Consolas" panose="020B0609020204030204" pitchFamily="49" charset="0"/>
              </a:rPr>
              <a:t>"/&gt;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&lt;/set&gt;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7394" y="2649653"/>
            <a:ext cx="9971424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&lt;set xmlns:android="http://schemas.android.com/</a:t>
            </a:r>
            <a:r>
              <a:rPr lang="en-US" altLang="ko-KR" dirty="0" err="1">
                <a:latin typeface="Consolas" panose="020B0609020204030204" pitchFamily="49" charset="0"/>
              </a:rPr>
              <a:t>apk</a:t>
            </a:r>
            <a:r>
              <a:rPr lang="en-US" altLang="ko-KR" dirty="0">
                <a:latin typeface="Consolas" panose="020B0609020204030204" pitchFamily="49" charset="0"/>
              </a:rPr>
              <a:t>/res/android"&gt;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&lt;translate </a:t>
            </a:r>
            <a:r>
              <a:rPr lang="en-US" altLang="ko-KR" dirty="0" err="1">
                <a:latin typeface="Consolas" panose="020B0609020204030204" pitchFamily="49" charset="0"/>
              </a:rPr>
              <a:t>android:fromXDelta</a:t>
            </a:r>
            <a:r>
              <a:rPr lang="en-US" altLang="ko-KR" dirty="0">
                <a:latin typeface="Consolas" panose="020B0609020204030204" pitchFamily="49" charset="0"/>
              </a:rPr>
              <a:t>="0%"        </a:t>
            </a:r>
            <a:r>
              <a:rPr lang="en-US" altLang="ko-KR" dirty="0" err="1">
                <a:latin typeface="Consolas" panose="020B0609020204030204" pitchFamily="49" charset="0"/>
              </a:rPr>
              <a:t>android:fromYDelta</a:t>
            </a:r>
            <a:r>
              <a:rPr lang="en-US" altLang="ko-KR" dirty="0">
                <a:latin typeface="Consolas" panose="020B0609020204030204" pitchFamily="49" charset="0"/>
              </a:rPr>
              <a:t>="0%"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android:toXDelta</a:t>
            </a:r>
            <a:r>
              <a:rPr lang="en-US" altLang="ko-KR" dirty="0">
                <a:latin typeface="Consolas" panose="020B0609020204030204" pitchFamily="49" charset="0"/>
              </a:rPr>
              <a:t>="-100%"              </a:t>
            </a:r>
            <a:r>
              <a:rPr lang="en-US" altLang="ko-KR" dirty="0" err="1">
                <a:latin typeface="Consolas" panose="020B0609020204030204" pitchFamily="49" charset="0"/>
              </a:rPr>
              <a:t>android:toYDelta</a:t>
            </a:r>
            <a:r>
              <a:rPr lang="en-US" altLang="ko-KR" dirty="0">
                <a:latin typeface="Consolas" panose="020B0609020204030204" pitchFamily="49" charset="0"/>
              </a:rPr>
              <a:t>="0%"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android:duration</a:t>
            </a:r>
            <a:r>
              <a:rPr lang="en-US" altLang="ko-KR" dirty="0">
                <a:latin typeface="Consolas" panose="020B0609020204030204" pitchFamily="49" charset="0"/>
              </a:rPr>
              <a:t>="@</a:t>
            </a:r>
            <a:r>
              <a:rPr lang="en-US" altLang="ko-KR" dirty="0" err="1">
                <a:latin typeface="Consolas" panose="020B0609020204030204" pitchFamily="49" charset="0"/>
              </a:rPr>
              <a:t>android:integer</a:t>
            </a:r>
            <a:r>
              <a:rPr lang="en-US" altLang="ko-KR" dirty="0">
                <a:latin typeface="Consolas" panose="020B0609020204030204" pitchFamily="49" charset="0"/>
              </a:rPr>
              <a:t>/</a:t>
            </a:r>
            <a:r>
              <a:rPr lang="en-US" altLang="ko-KR" dirty="0" err="1">
                <a:latin typeface="Consolas" panose="020B0609020204030204" pitchFamily="49" charset="0"/>
              </a:rPr>
              <a:t>config_mediumAnimTime</a:t>
            </a:r>
            <a:r>
              <a:rPr lang="en-US" altLang="ko-KR" dirty="0">
                <a:latin typeface="Consolas" panose="020B0609020204030204" pitchFamily="49" charset="0"/>
              </a:rPr>
              <a:t>"/&gt;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&lt;/set&gt;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256240" y="710661"/>
            <a:ext cx="2781531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/app/res/slide_in_right.xml</a:t>
            </a:r>
            <a:endParaRPr lang="ko-KR" altLang="en-US" sz="1600" dirty="0"/>
          </a:p>
        </p:txBody>
      </p:sp>
      <p:sp>
        <p:nvSpPr>
          <p:cNvPr id="8" name="직사각형 7"/>
          <p:cNvSpPr/>
          <p:nvPr/>
        </p:nvSpPr>
        <p:spPr>
          <a:xfrm>
            <a:off x="8256239" y="2578266"/>
            <a:ext cx="2884123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/app/res/slide_out_left.xml</a:t>
            </a:r>
            <a:endParaRPr lang="ko-KR" altLang="en-US" sz="1600" dirty="0"/>
          </a:p>
        </p:txBody>
      </p:sp>
      <p:sp>
        <p:nvSpPr>
          <p:cNvPr id="10" name="직사각형 9"/>
          <p:cNvSpPr/>
          <p:nvPr/>
        </p:nvSpPr>
        <p:spPr>
          <a:xfrm>
            <a:off x="447394" y="4463685"/>
            <a:ext cx="9971424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&lt;set xmlns:android="http://schemas.android.com/</a:t>
            </a:r>
            <a:r>
              <a:rPr lang="en-US" altLang="ko-KR" dirty="0" err="1">
                <a:latin typeface="Consolas" panose="020B0609020204030204" pitchFamily="49" charset="0"/>
              </a:rPr>
              <a:t>apk</a:t>
            </a:r>
            <a:r>
              <a:rPr lang="en-US" altLang="ko-KR" dirty="0">
                <a:latin typeface="Consolas" panose="020B0609020204030204" pitchFamily="49" charset="0"/>
              </a:rPr>
              <a:t>/res/android"&gt;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&lt;translate </a:t>
            </a:r>
            <a:r>
              <a:rPr lang="en-US" altLang="ko-KR" dirty="0" err="1">
                <a:latin typeface="Consolas" panose="020B0609020204030204" pitchFamily="49" charset="0"/>
              </a:rPr>
              <a:t>android:fromXDelta</a:t>
            </a:r>
            <a:r>
              <a:rPr lang="en-US" altLang="ko-KR" dirty="0">
                <a:latin typeface="Consolas" panose="020B0609020204030204" pitchFamily="49" charset="0"/>
              </a:rPr>
              <a:t>="0%"         </a:t>
            </a:r>
            <a:r>
              <a:rPr lang="en-US" altLang="ko-KR" dirty="0" err="1">
                <a:latin typeface="Consolas" panose="020B0609020204030204" pitchFamily="49" charset="0"/>
              </a:rPr>
              <a:t>android:fromYDelta</a:t>
            </a:r>
            <a:r>
              <a:rPr lang="en-US" altLang="ko-KR" dirty="0">
                <a:latin typeface="Consolas" panose="020B0609020204030204" pitchFamily="49" charset="0"/>
              </a:rPr>
              <a:t>="0%"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android:toXDelta</a:t>
            </a:r>
            <a:r>
              <a:rPr lang="en-US" altLang="ko-KR" dirty="0">
                <a:latin typeface="Consolas" panose="020B0609020204030204" pitchFamily="49" charset="0"/>
              </a:rPr>
              <a:t>="100%"                </a:t>
            </a:r>
            <a:r>
              <a:rPr lang="en-US" altLang="ko-KR" dirty="0" err="1">
                <a:latin typeface="Consolas" panose="020B0609020204030204" pitchFamily="49" charset="0"/>
              </a:rPr>
              <a:t>android:toYDelta</a:t>
            </a:r>
            <a:r>
              <a:rPr lang="en-US" altLang="ko-KR" dirty="0">
                <a:latin typeface="Consolas" panose="020B0609020204030204" pitchFamily="49" charset="0"/>
              </a:rPr>
              <a:t>="0%"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android:duration</a:t>
            </a:r>
            <a:r>
              <a:rPr lang="en-US" altLang="ko-KR" dirty="0">
                <a:latin typeface="Consolas" panose="020B0609020204030204" pitchFamily="49" charset="0"/>
              </a:rPr>
              <a:t>="@</a:t>
            </a:r>
            <a:r>
              <a:rPr lang="en-US" altLang="ko-KR" dirty="0" err="1">
                <a:latin typeface="Consolas" panose="020B0609020204030204" pitchFamily="49" charset="0"/>
              </a:rPr>
              <a:t>android:integer</a:t>
            </a:r>
            <a:r>
              <a:rPr lang="en-US" altLang="ko-KR" dirty="0">
                <a:latin typeface="Consolas" panose="020B0609020204030204" pitchFamily="49" charset="0"/>
              </a:rPr>
              <a:t>/</a:t>
            </a:r>
            <a:r>
              <a:rPr lang="en-US" altLang="ko-KR" dirty="0" err="1">
                <a:latin typeface="Consolas" panose="020B0609020204030204" pitchFamily="49" charset="0"/>
              </a:rPr>
              <a:t>config_mediumAnimTime</a:t>
            </a:r>
            <a:r>
              <a:rPr lang="en-US" altLang="ko-KR" dirty="0">
                <a:latin typeface="Consolas" panose="020B0609020204030204" pitchFamily="49" charset="0"/>
              </a:rPr>
              <a:t>"/&gt;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&lt;/set&gt;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256238" y="4427313"/>
            <a:ext cx="2943434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/app/res/slide_out_right.xml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5435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4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4 </a:t>
            </a:r>
            <a:r>
              <a:rPr lang="ko-KR" altLang="en-US" b="1" dirty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액티비티 간에 화면 전환을 할 때 애니메이션을 추가합니다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이제는 </a:t>
            </a:r>
            <a:r>
              <a:rPr lang="en-US" altLang="ko-KR" dirty="0" smtClean="0">
                <a:sym typeface="Wingdings" panose="05000000000000000000" pitchFamily="2" charset="2"/>
              </a:rPr>
              <a:t>animation resource file</a:t>
            </a:r>
            <a:r>
              <a:rPr lang="ko-KR" altLang="en-US" dirty="0" smtClean="0">
                <a:sym typeface="Wingdings" panose="05000000000000000000" pitchFamily="2" charset="2"/>
              </a:rPr>
              <a:t>을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적절한 곳에서 호출하면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MainActivity 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Activity2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전환하는 하는 과정의 </a:t>
            </a:r>
            <a:r>
              <a:rPr lang="ko-KR" altLang="en-US" dirty="0" err="1" smtClean="0">
                <a:sym typeface="Wingdings" panose="05000000000000000000" pitchFamily="2" charset="2"/>
              </a:rPr>
              <a:t>애니매이션은</a:t>
            </a:r>
            <a:r>
              <a:rPr lang="ko-KR" altLang="en-US" dirty="0" smtClean="0">
                <a:sym typeface="Wingdings" panose="05000000000000000000" pitchFamily="2" charset="2"/>
              </a:rPr>
              <a:t>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위의 코드로 완성한 후</a:t>
            </a:r>
            <a:r>
              <a:rPr lang="en-US" altLang="ko-KR" dirty="0" smtClean="0">
                <a:sym typeface="Wingdings" panose="05000000000000000000" pitchFamily="2" charset="2"/>
              </a:rPr>
              <a:t>, MainActivity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Activity2 </a:t>
            </a:r>
            <a:r>
              <a:rPr lang="ko-KR" altLang="en-US" dirty="0" smtClean="0">
                <a:sym typeface="Wingdings" panose="05000000000000000000" pitchFamily="2" charset="2"/>
              </a:rPr>
              <a:t>로 갈 때에 화면전환 </a:t>
            </a:r>
            <a:r>
              <a:rPr lang="en-US" altLang="ko-KR" dirty="0" smtClean="0">
                <a:sym typeface="Wingdings" panose="05000000000000000000" pitchFamily="2" charset="2"/>
              </a:rPr>
              <a:t>sliding </a:t>
            </a:r>
            <a:r>
              <a:rPr lang="ko-KR" altLang="en-US" dirty="0" smtClean="0">
                <a:sym typeface="Wingdings" panose="05000000000000000000" pitchFamily="2" charset="2"/>
              </a:rPr>
              <a:t>애니메이션을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같은 방식으로 </a:t>
            </a:r>
            <a:r>
              <a:rPr lang="en-US" altLang="ko-KR" dirty="0" smtClean="0">
                <a:sym typeface="Wingdings" panose="05000000000000000000" pitchFamily="2" charset="2"/>
              </a:rPr>
              <a:t>Activity2 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로 돌아가는 것을 부분을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시도하고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문제점을 찾으십시오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59270" y="1988840"/>
            <a:ext cx="11149828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</a:rPr>
              <a:t>...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        startActivityForResult(intent, REQUEST_CODE_MENU</a:t>
            </a:r>
            <a:r>
              <a:rPr lang="en-US" altLang="ko-KR" dirty="0" smtClean="0">
                <a:latin typeface="Consolas" panose="020B0609020204030204" pitchFamily="49" charset="0"/>
              </a:rPr>
              <a:t>);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        </a:t>
            </a:r>
            <a:r>
              <a:rPr lang="en-US" altLang="ko-KR" b="1" dirty="0" err="1">
                <a:latin typeface="Consolas" panose="020B0609020204030204" pitchFamily="49" charset="0"/>
              </a:rPr>
              <a:t>overridePendingTransition</a:t>
            </a:r>
            <a:r>
              <a:rPr lang="en-US" altLang="ko-KR" b="1" dirty="0">
                <a:latin typeface="Consolas" panose="020B0609020204030204" pitchFamily="49" charset="0"/>
              </a:rPr>
              <a:t>(</a:t>
            </a:r>
            <a:r>
              <a:rPr lang="en-US" altLang="ko-KR" b="1" dirty="0" err="1">
                <a:latin typeface="Consolas" panose="020B0609020204030204" pitchFamily="49" charset="0"/>
              </a:rPr>
              <a:t>R.anim.slide_in_right</a:t>
            </a:r>
            <a:r>
              <a:rPr lang="en-US" altLang="ko-KR" b="1" dirty="0">
                <a:latin typeface="Consolas" panose="020B0609020204030204" pitchFamily="49" charset="0"/>
              </a:rPr>
              <a:t>, </a:t>
            </a:r>
            <a:r>
              <a:rPr lang="en-US" altLang="ko-KR" b="1" dirty="0" err="1">
                <a:latin typeface="Consolas" panose="020B0609020204030204" pitchFamily="49" charset="0"/>
              </a:rPr>
              <a:t>R.anim.slide_out_left</a:t>
            </a:r>
            <a:r>
              <a:rPr lang="en-US" altLang="ko-KR" b="1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...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59270" y="4365104"/>
            <a:ext cx="11149828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</a:rPr>
              <a:t>...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         </a:t>
            </a:r>
            <a:r>
              <a:rPr lang="en-US" altLang="ko-KR" dirty="0" err="1">
                <a:latin typeface="Consolas" panose="020B0609020204030204" pitchFamily="49" charset="0"/>
              </a:rPr>
              <a:t>setResult</a:t>
            </a:r>
            <a:r>
              <a:rPr lang="en-US" altLang="ko-KR" dirty="0">
                <a:latin typeface="Consolas" panose="020B0609020204030204" pitchFamily="49" charset="0"/>
              </a:rPr>
              <a:t>(RESULT_OK, intent);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 </a:t>
            </a:r>
            <a:r>
              <a:rPr lang="en-US" altLang="ko-KR" dirty="0" smtClean="0">
                <a:latin typeface="Consolas" panose="020B0609020204030204" pitchFamily="49" charset="0"/>
              </a:rPr>
              <a:t>finish</a:t>
            </a:r>
            <a:r>
              <a:rPr lang="en-US" altLang="ko-KR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 </a:t>
            </a:r>
            <a:r>
              <a:rPr lang="en-US" altLang="ko-KR" b="1" dirty="0" err="1" smtClean="0">
                <a:latin typeface="Consolas" panose="020B0609020204030204" pitchFamily="49" charset="0"/>
              </a:rPr>
              <a:t>overridePendingTransition</a:t>
            </a:r>
            <a:r>
              <a:rPr lang="en-US" altLang="ko-KR" b="1" dirty="0" smtClean="0">
                <a:latin typeface="Consolas" panose="020B0609020204030204" pitchFamily="49" charset="0"/>
              </a:rPr>
              <a:t>(</a:t>
            </a:r>
            <a:r>
              <a:rPr lang="en-US" altLang="ko-KR" b="1" dirty="0" err="1" smtClean="0">
                <a:latin typeface="Consolas" panose="020B0609020204030204" pitchFamily="49" charset="0"/>
              </a:rPr>
              <a:t>R.anim.slide_in_left</a:t>
            </a:r>
            <a:r>
              <a:rPr lang="en-US" altLang="ko-KR" b="1" dirty="0">
                <a:latin typeface="Consolas" panose="020B0609020204030204" pitchFamily="49" charset="0"/>
              </a:rPr>
              <a:t>, </a:t>
            </a:r>
            <a:r>
              <a:rPr lang="en-US" altLang="ko-KR" b="1" dirty="0" err="1">
                <a:latin typeface="Consolas" panose="020B0609020204030204" pitchFamily="49" charset="0"/>
              </a:rPr>
              <a:t>R.anim.slide_out_right</a:t>
            </a:r>
            <a:r>
              <a:rPr lang="en-US" altLang="ko-KR" b="1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...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32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4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4 </a:t>
            </a:r>
            <a:r>
              <a:rPr lang="ko-KR" altLang="en-US" b="1" dirty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액티비티 간에 화면 전환을 할 때 애니메이션을 추가합니다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Activity2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로 전환하는 과정의 애니메이션에서 문제점을 찾았습니까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버튼 클릭으로는 화면 전환 </a:t>
            </a:r>
            <a:r>
              <a:rPr lang="ko-KR" altLang="en-US" dirty="0" err="1" smtClean="0">
                <a:sym typeface="Wingdings" panose="05000000000000000000" pitchFamily="2" charset="2"/>
              </a:rPr>
              <a:t>애이메이션이</a:t>
            </a:r>
            <a:r>
              <a:rPr lang="ko-KR" altLang="en-US" dirty="0" smtClean="0">
                <a:sym typeface="Wingdings" panose="05000000000000000000" pitchFamily="2" charset="2"/>
              </a:rPr>
              <a:t> 잘 이루어지지만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 상단의 화살표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시스템의 </a:t>
            </a:r>
            <a:r>
              <a:rPr lang="en-US" altLang="ko-KR" dirty="0" smtClean="0">
                <a:sym typeface="Wingdings" panose="05000000000000000000" pitchFamily="2" charset="2"/>
              </a:rPr>
              <a:t>back </a:t>
            </a:r>
            <a:r>
              <a:rPr lang="ko-KR" altLang="en-US" dirty="0" smtClean="0">
                <a:sym typeface="Wingdings" panose="05000000000000000000" pitchFamily="2" charset="2"/>
              </a:rPr>
              <a:t>버튼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로 전환할 때는 애니메이션이 실행되지 않습니다</a:t>
            </a:r>
            <a:r>
              <a:rPr lang="en-US" altLang="ko-KR" dirty="0" smtClean="0">
                <a:sym typeface="Wingdings" panose="05000000000000000000" pitchFamily="2" charset="2"/>
              </a:rPr>
              <a:t>.   </a:t>
            </a:r>
            <a:r>
              <a:rPr lang="ko-KR" altLang="en-US" dirty="0" smtClean="0">
                <a:sym typeface="Wingdings" panose="05000000000000000000" pitchFamily="2" charset="2"/>
              </a:rPr>
              <a:t>왜냐하면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화살표를 클릭하면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우리의 코드를 실현하지 않기 때문입니다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어떻게 우리가 이런 시스템 </a:t>
            </a:r>
            <a:r>
              <a:rPr lang="en-US" altLang="ko-KR" dirty="0" smtClean="0">
                <a:sym typeface="Wingdings" panose="05000000000000000000" pitchFamily="2" charset="2"/>
              </a:rPr>
              <a:t>back </a:t>
            </a:r>
            <a:r>
              <a:rPr lang="ko-KR" altLang="en-US" dirty="0" smtClean="0">
                <a:sym typeface="Wingdings" panose="05000000000000000000" pitchFamily="2" charset="2"/>
              </a:rPr>
              <a:t>버튼이 클릭 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우리의 코드를 실행시킬 수 있을까요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94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4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4 </a:t>
            </a:r>
            <a:r>
              <a:rPr lang="ko-KR" altLang="en-US" b="1" dirty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액티비티 간에 화면 전환을 할 때 애니메이션을 추가합니다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Activity2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로 전환하는 과정의 애니메이션에서 문제점을 찾았습니까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버튼 클릭으로는 화면 전환 </a:t>
            </a:r>
            <a:r>
              <a:rPr lang="ko-KR" altLang="en-US" dirty="0" err="1" smtClean="0">
                <a:sym typeface="Wingdings" panose="05000000000000000000" pitchFamily="2" charset="2"/>
              </a:rPr>
              <a:t>애이메이션이</a:t>
            </a:r>
            <a:r>
              <a:rPr lang="ko-KR" altLang="en-US" dirty="0" smtClean="0">
                <a:sym typeface="Wingdings" panose="05000000000000000000" pitchFamily="2" charset="2"/>
              </a:rPr>
              <a:t> 잘 이루어지지만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 상단의 화살표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시스템의 </a:t>
            </a:r>
            <a:r>
              <a:rPr lang="en-US" altLang="ko-KR" dirty="0" smtClean="0">
                <a:sym typeface="Wingdings" panose="05000000000000000000" pitchFamily="2" charset="2"/>
              </a:rPr>
              <a:t>back </a:t>
            </a:r>
            <a:r>
              <a:rPr lang="ko-KR" altLang="en-US" dirty="0" smtClean="0">
                <a:sym typeface="Wingdings" panose="05000000000000000000" pitchFamily="2" charset="2"/>
              </a:rPr>
              <a:t>버튼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로 전환할 때는 애니메이션이 실행되지 않습니다</a:t>
            </a:r>
            <a:r>
              <a:rPr lang="en-US" altLang="ko-KR" dirty="0" smtClean="0">
                <a:sym typeface="Wingdings" panose="05000000000000000000" pitchFamily="2" charset="2"/>
              </a:rPr>
              <a:t>.   </a:t>
            </a:r>
            <a:r>
              <a:rPr lang="ko-KR" altLang="en-US" dirty="0" smtClean="0">
                <a:sym typeface="Wingdings" panose="05000000000000000000" pitchFamily="2" charset="2"/>
              </a:rPr>
              <a:t>왜냐하면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화살표를 클릭하면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우리의 코드를 실현하지 않기 때문입니다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어떻게 우리가 이런 시스템 </a:t>
            </a:r>
            <a:r>
              <a:rPr lang="en-US" altLang="ko-KR" dirty="0" smtClean="0">
                <a:sym typeface="Wingdings" panose="05000000000000000000" pitchFamily="2" charset="2"/>
              </a:rPr>
              <a:t>back </a:t>
            </a:r>
            <a:r>
              <a:rPr lang="ko-KR" altLang="en-US" dirty="0" smtClean="0">
                <a:sym typeface="Wingdings" panose="05000000000000000000" pitchFamily="2" charset="2"/>
              </a:rPr>
              <a:t>버튼이 클릭 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우리의 코드를 실행시킬 수 있을까요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화살표 </a:t>
            </a:r>
            <a:r>
              <a:rPr lang="en-US" altLang="ko-KR" dirty="0" smtClean="0">
                <a:sym typeface="Wingdings" panose="05000000000000000000" pitchFamily="2" charset="2"/>
              </a:rPr>
              <a:t>back </a:t>
            </a:r>
            <a:r>
              <a:rPr lang="ko-KR" altLang="en-US" dirty="0" smtClean="0">
                <a:sym typeface="Wingdings" panose="05000000000000000000" pitchFamily="2" charset="2"/>
              </a:rPr>
              <a:t>버튼이 시스템이 강제로 앱을 끝내는 것을 의미합니다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시스템이 앱을 끝낼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사용하는 메소드를 우리가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재정의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할 필요성이 있는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49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59270" y="4509120"/>
            <a:ext cx="11149828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@</a:t>
            </a:r>
            <a:r>
              <a:rPr lang="en-US" altLang="ko-KR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public void finish() {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super.finish</a:t>
            </a:r>
            <a:r>
              <a:rPr lang="en-US" altLang="ko-KR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overridePendingTransition</a:t>
            </a:r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latin typeface="Consolas" panose="020B0609020204030204" pitchFamily="49" charset="0"/>
              </a:rPr>
              <a:t>R.anim.slide_in_left</a:t>
            </a:r>
            <a:r>
              <a:rPr lang="en-US" altLang="ko-KR" dirty="0">
                <a:latin typeface="Consolas" panose="020B0609020204030204" pitchFamily="49" charset="0"/>
              </a:rPr>
              <a:t>, </a:t>
            </a:r>
            <a:r>
              <a:rPr lang="en-US" altLang="ko-KR" dirty="0" err="1">
                <a:latin typeface="Consolas" panose="020B0609020204030204" pitchFamily="49" charset="0"/>
              </a:rPr>
              <a:t>R.anim.slide_out_right</a:t>
            </a:r>
            <a:r>
              <a:rPr lang="en-US" altLang="ko-KR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}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8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실습하기  계속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앱이 잘 실행되는 것을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 다음은 </a:t>
            </a:r>
            <a:r>
              <a:rPr lang="en-US" altLang="ko-KR" dirty="0">
                <a:sym typeface="Wingdings" panose="05000000000000000000" pitchFamily="2" charset="2"/>
              </a:rPr>
              <a:t>setContentView()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err="1" smtClean="0">
                <a:sym typeface="Wingdings" panose="05000000000000000000" pitchFamily="2" charset="2"/>
              </a:rPr>
              <a:t>setOnClickListener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 err="1">
                <a:sym typeface="Wingdings" panose="05000000000000000000" pitchFamily="2" charset="2"/>
              </a:rPr>
              <a:t>메소드를</a:t>
            </a:r>
            <a:r>
              <a:rPr lang="ko-KR" altLang="en-US" dirty="0">
                <a:sym typeface="Wingdings" panose="05000000000000000000" pitchFamily="2" charset="2"/>
              </a:rPr>
              <a:t> 호출하는 </a:t>
            </a:r>
            <a:r>
              <a:rPr lang="ko-KR" altLang="en-US" dirty="0" smtClean="0">
                <a:sym typeface="Wingdings" panose="05000000000000000000" pitchFamily="2" charset="2"/>
              </a:rPr>
              <a:t>코드 다음으로 옮기십시오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앱을 실행하면 다음과 같이 앱이 중지됩니다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 이유는 바로 메모리에 </a:t>
            </a:r>
            <a:r>
              <a:rPr lang="ko-KR" altLang="en-US" dirty="0" err="1" smtClean="0">
                <a:sym typeface="Wingdings" panose="05000000000000000000" pitchFamily="2" charset="2"/>
              </a:rPr>
              <a:t>객체화되지</a:t>
            </a:r>
            <a:r>
              <a:rPr lang="ko-KR" altLang="en-US" dirty="0" smtClean="0">
                <a:sym typeface="Wingdings" panose="05000000000000000000" pitchFamily="2" charset="2"/>
              </a:rPr>
              <a:t> 않은 버튼 객체를 참조하려고 했기 때문입니다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이런 오류가 발생하면 </a:t>
            </a:r>
            <a:r>
              <a:rPr lang="ko-KR" altLang="en-US" dirty="0" err="1" smtClean="0">
                <a:sym typeface="Wingdings" panose="05000000000000000000" pitchFamily="2" charset="2"/>
              </a:rPr>
              <a:t>안스의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Logcat</a:t>
            </a:r>
            <a:r>
              <a:rPr lang="ko-KR" altLang="en-US" dirty="0" smtClean="0">
                <a:sym typeface="Wingdings" panose="05000000000000000000" pitchFamily="2" charset="2"/>
              </a:rPr>
              <a:t>창에 빨간색 오류 로그가 출력됩니다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232" y="3212976"/>
            <a:ext cx="1648108" cy="32694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0244" y="3212976"/>
            <a:ext cx="1627032" cy="326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0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4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 완성한 결과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50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54" y="1768738"/>
            <a:ext cx="2676839" cy="461864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550" y="1781752"/>
            <a:ext cx="2626534" cy="460595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718" y="1781752"/>
            <a:ext cx="2624831" cy="460563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6534" y="1781752"/>
            <a:ext cx="2610939" cy="460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0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- Using styles.xml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Extra 1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액티비티 간에 화면 전환을 할 때 애니메이션을 </a:t>
            </a:r>
            <a:r>
              <a:rPr lang="en-US" altLang="ko-KR" b="1" dirty="0" smtClean="0">
                <a:sym typeface="Wingdings" panose="05000000000000000000" pitchFamily="2" charset="2"/>
              </a:rPr>
              <a:t>App </a:t>
            </a:r>
            <a:r>
              <a:rPr lang="ko-KR" altLang="en-US" b="1" dirty="0" smtClean="0">
                <a:sym typeface="Wingdings" panose="05000000000000000000" pitchFamily="2" charset="2"/>
              </a:rPr>
              <a:t>전체에 </a:t>
            </a:r>
            <a:r>
              <a:rPr lang="ko-KR" altLang="en-US" dirty="0" smtClean="0">
                <a:sym typeface="Wingdings" panose="05000000000000000000" pitchFamily="2" charset="2"/>
              </a:rPr>
              <a:t>적용할 수 있는 방법입니다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앱의 모든 화면들 간에 이런 애니메이션을 추가하기가 힘들 때는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앱의 스타일 자체를 설정할 수도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3100" y="1901112"/>
            <a:ext cx="11248112" cy="44319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&lt;resources&gt;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&lt;!-- Base application theme. --&gt;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&lt;style name="</a:t>
            </a:r>
            <a:r>
              <a:rPr lang="en-US" altLang="ko-KR" sz="1600" dirty="0" err="1">
                <a:latin typeface="Consolas" panose="020B0609020204030204" pitchFamily="49" charset="0"/>
              </a:rPr>
              <a:t>AppTheme</a:t>
            </a:r>
            <a:r>
              <a:rPr lang="en-US" altLang="ko-KR" sz="1600" dirty="0">
                <a:latin typeface="Consolas" panose="020B0609020204030204" pitchFamily="49" charset="0"/>
              </a:rPr>
              <a:t>" parent="</a:t>
            </a:r>
            <a:r>
              <a:rPr lang="en-US" altLang="ko-KR" sz="1600" dirty="0" err="1">
                <a:latin typeface="Consolas" panose="020B0609020204030204" pitchFamily="49" charset="0"/>
              </a:rPr>
              <a:t>Theme.AppCompat.Light.DarkActionBar</a:t>
            </a:r>
            <a:r>
              <a:rPr lang="en-US" altLang="ko-KR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&lt;!-- Customize your theme here. --&gt;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&lt;item name="</a:t>
            </a:r>
            <a:r>
              <a:rPr lang="en-US" altLang="ko-KR" sz="1600" dirty="0" err="1">
                <a:latin typeface="Consolas" panose="020B0609020204030204" pitchFamily="49" charset="0"/>
              </a:rPr>
              <a:t>colorPrimary</a:t>
            </a:r>
            <a:r>
              <a:rPr lang="en-US" altLang="ko-KR" sz="1600" dirty="0">
                <a:latin typeface="Consolas" panose="020B0609020204030204" pitchFamily="49" charset="0"/>
              </a:rPr>
              <a:t>"&gt;@color/</a:t>
            </a:r>
            <a:r>
              <a:rPr lang="en-US" altLang="ko-KR" sz="1600" dirty="0" err="1">
                <a:latin typeface="Consolas" panose="020B0609020204030204" pitchFamily="49" charset="0"/>
              </a:rPr>
              <a:t>colorPrimary</a:t>
            </a:r>
            <a:r>
              <a:rPr lang="en-US" altLang="ko-KR" sz="1600" dirty="0">
                <a:latin typeface="Consolas" panose="020B0609020204030204" pitchFamily="49" charset="0"/>
              </a:rPr>
              <a:t>&lt;/item&gt;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&lt;item name="</a:t>
            </a:r>
            <a:r>
              <a:rPr lang="en-US" altLang="ko-KR" sz="1600" dirty="0" err="1">
                <a:latin typeface="Consolas" panose="020B0609020204030204" pitchFamily="49" charset="0"/>
              </a:rPr>
              <a:t>colorPrimaryDark</a:t>
            </a:r>
            <a:r>
              <a:rPr lang="en-US" altLang="ko-KR" sz="1600" dirty="0">
                <a:latin typeface="Consolas" panose="020B0609020204030204" pitchFamily="49" charset="0"/>
              </a:rPr>
              <a:t>"&gt;@color/</a:t>
            </a:r>
            <a:r>
              <a:rPr lang="en-US" altLang="ko-KR" sz="1600" dirty="0" err="1">
                <a:latin typeface="Consolas" panose="020B0609020204030204" pitchFamily="49" charset="0"/>
              </a:rPr>
              <a:t>colorPrimaryDark</a:t>
            </a:r>
            <a:r>
              <a:rPr lang="en-US" altLang="ko-KR" sz="1600" dirty="0">
                <a:latin typeface="Consolas" panose="020B0609020204030204" pitchFamily="49" charset="0"/>
              </a:rPr>
              <a:t>&lt;/item&gt;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&lt;item name="</a:t>
            </a:r>
            <a:r>
              <a:rPr lang="en-US" altLang="ko-KR" sz="1600" dirty="0" err="1">
                <a:latin typeface="Consolas" panose="020B0609020204030204" pitchFamily="49" charset="0"/>
              </a:rPr>
              <a:t>colorAccent</a:t>
            </a:r>
            <a:r>
              <a:rPr lang="en-US" altLang="ko-KR" sz="1600" dirty="0">
                <a:latin typeface="Consolas" panose="020B0609020204030204" pitchFamily="49" charset="0"/>
              </a:rPr>
              <a:t>"&gt;@color/</a:t>
            </a:r>
            <a:r>
              <a:rPr lang="en-US" altLang="ko-KR" sz="1600" dirty="0" err="1">
                <a:latin typeface="Consolas" panose="020B0609020204030204" pitchFamily="49" charset="0"/>
              </a:rPr>
              <a:t>colorAccent</a:t>
            </a:r>
            <a:r>
              <a:rPr lang="en-US" altLang="ko-KR" sz="1600" dirty="0">
                <a:latin typeface="Consolas" panose="020B0609020204030204" pitchFamily="49" charset="0"/>
              </a:rPr>
              <a:t>&lt;/item&gt;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&lt;item name="</a:t>
            </a:r>
            <a:r>
              <a:rPr lang="en-US" altLang="ko-KR" sz="1600" dirty="0" err="1">
                <a:latin typeface="Consolas" panose="020B0609020204030204" pitchFamily="49" charset="0"/>
              </a:rPr>
              <a:t>android:windowAnimationStyle</a:t>
            </a:r>
            <a:r>
              <a:rPr lang="en-US" altLang="ko-KR" sz="1600" dirty="0">
                <a:latin typeface="Consolas" panose="020B0609020204030204" pitchFamily="49" charset="0"/>
              </a:rPr>
              <a:t>"&gt;@style/</a:t>
            </a:r>
            <a:r>
              <a:rPr lang="en-US" altLang="ko-KR" sz="1600" b="1" dirty="0" err="1">
                <a:latin typeface="Consolas" panose="020B0609020204030204" pitchFamily="49" charset="0"/>
              </a:rPr>
              <a:t>AppTheme.JoyActivityAnimation</a:t>
            </a:r>
            <a:r>
              <a:rPr lang="en-US" altLang="ko-KR" sz="1600" dirty="0">
                <a:latin typeface="Consolas" panose="020B0609020204030204" pitchFamily="49" charset="0"/>
              </a:rPr>
              <a:t>&lt;/item&gt;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&lt;/style&gt;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&lt;style name="</a:t>
            </a:r>
            <a:r>
              <a:rPr lang="en-US" altLang="ko-KR" sz="1600" b="1" dirty="0" err="1">
                <a:latin typeface="Consolas" panose="020B0609020204030204" pitchFamily="49" charset="0"/>
              </a:rPr>
              <a:t>AppTheme.JoyActivityAnimation</a:t>
            </a:r>
            <a:r>
              <a:rPr lang="en-US" altLang="ko-KR" sz="1600" dirty="0">
                <a:latin typeface="Consolas" panose="020B0609020204030204" pitchFamily="49" charset="0"/>
              </a:rPr>
              <a:t>" parent="@</a:t>
            </a:r>
            <a:r>
              <a:rPr lang="en-US" altLang="ko-KR" sz="1600" dirty="0" err="1">
                <a:latin typeface="Consolas" panose="020B0609020204030204" pitchFamily="49" charset="0"/>
              </a:rPr>
              <a:t>android:style</a:t>
            </a:r>
            <a:r>
              <a:rPr lang="en-US" altLang="ko-KR" sz="1600" dirty="0">
                <a:latin typeface="Consolas" panose="020B0609020204030204" pitchFamily="49" charset="0"/>
              </a:rPr>
              <a:t>/</a:t>
            </a:r>
            <a:r>
              <a:rPr lang="en-US" altLang="ko-KR" sz="1600" dirty="0" err="1">
                <a:latin typeface="Consolas" panose="020B0609020204030204" pitchFamily="49" charset="0"/>
              </a:rPr>
              <a:t>Animation.Activity</a:t>
            </a:r>
            <a:r>
              <a:rPr lang="en-US" altLang="ko-KR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&lt;item name="</a:t>
            </a:r>
            <a:r>
              <a:rPr lang="en-US" altLang="ko-KR" sz="1600" dirty="0" err="1">
                <a:latin typeface="Consolas" panose="020B0609020204030204" pitchFamily="49" charset="0"/>
              </a:rPr>
              <a:t>android:activityOpenEnterAnimation</a:t>
            </a:r>
            <a:r>
              <a:rPr lang="en-US" altLang="ko-KR" sz="1600" dirty="0">
                <a:latin typeface="Consolas" panose="020B0609020204030204" pitchFamily="49" charset="0"/>
              </a:rPr>
              <a:t>"&gt;@</a:t>
            </a:r>
            <a:r>
              <a:rPr lang="en-US" altLang="ko-KR" sz="1600" dirty="0" err="1">
                <a:latin typeface="Consolas" panose="020B0609020204030204" pitchFamily="49" charset="0"/>
              </a:rPr>
              <a:t>anim</a:t>
            </a:r>
            <a:r>
              <a:rPr lang="en-US" altLang="ko-KR" sz="1600" dirty="0">
                <a:latin typeface="Consolas" panose="020B0609020204030204" pitchFamily="49" charset="0"/>
              </a:rPr>
              <a:t>/</a:t>
            </a:r>
            <a:r>
              <a:rPr lang="en-US" altLang="ko-KR" sz="1600" dirty="0" err="1">
                <a:latin typeface="Consolas" panose="020B0609020204030204" pitchFamily="49" charset="0"/>
              </a:rPr>
              <a:t>slide_in_right</a:t>
            </a:r>
            <a:r>
              <a:rPr lang="en-US" altLang="ko-KR" sz="1600" dirty="0">
                <a:latin typeface="Consolas" panose="020B0609020204030204" pitchFamily="49" charset="0"/>
              </a:rPr>
              <a:t>&lt;/item&gt;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&lt;item name="</a:t>
            </a:r>
            <a:r>
              <a:rPr lang="en-US" altLang="ko-KR" sz="1600" dirty="0" err="1">
                <a:latin typeface="Consolas" panose="020B0609020204030204" pitchFamily="49" charset="0"/>
              </a:rPr>
              <a:t>android:activityOpenExitAnimation</a:t>
            </a:r>
            <a:r>
              <a:rPr lang="en-US" altLang="ko-KR" sz="1600" dirty="0">
                <a:latin typeface="Consolas" panose="020B0609020204030204" pitchFamily="49" charset="0"/>
              </a:rPr>
              <a:t>"&gt;@</a:t>
            </a:r>
            <a:r>
              <a:rPr lang="en-US" altLang="ko-KR" sz="1600" dirty="0" err="1">
                <a:latin typeface="Consolas" panose="020B0609020204030204" pitchFamily="49" charset="0"/>
              </a:rPr>
              <a:t>anim</a:t>
            </a:r>
            <a:r>
              <a:rPr lang="en-US" altLang="ko-KR" sz="1600" dirty="0">
                <a:latin typeface="Consolas" panose="020B0609020204030204" pitchFamily="49" charset="0"/>
              </a:rPr>
              <a:t>/</a:t>
            </a:r>
            <a:r>
              <a:rPr lang="en-US" altLang="ko-KR" sz="1600" dirty="0" err="1">
                <a:latin typeface="Consolas" panose="020B0609020204030204" pitchFamily="49" charset="0"/>
              </a:rPr>
              <a:t>slide_out_left</a:t>
            </a:r>
            <a:r>
              <a:rPr lang="en-US" altLang="ko-KR" sz="1600" dirty="0">
                <a:latin typeface="Consolas" panose="020B0609020204030204" pitchFamily="49" charset="0"/>
              </a:rPr>
              <a:t>&lt;/item&gt;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&lt;item name="</a:t>
            </a:r>
            <a:r>
              <a:rPr lang="en-US" altLang="ko-KR" sz="1600" dirty="0" err="1">
                <a:latin typeface="Consolas" panose="020B0609020204030204" pitchFamily="49" charset="0"/>
              </a:rPr>
              <a:t>android:activityCloseEnterAnimation</a:t>
            </a:r>
            <a:r>
              <a:rPr lang="en-US" altLang="ko-KR" sz="1600" dirty="0">
                <a:latin typeface="Consolas" panose="020B0609020204030204" pitchFamily="49" charset="0"/>
              </a:rPr>
              <a:t>"&gt;@</a:t>
            </a:r>
            <a:r>
              <a:rPr lang="en-US" altLang="ko-KR" sz="1600" dirty="0" err="1">
                <a:latin typeface="Consolas" panose="020B0609020204030204" pitchFamily="49" charset="0"/>
              </a:rPr>
              <a:t>anim</a:t>
            </a:r>
            <a:r>
              <a:rPr lang="en-US" altLang="ko-KR" sz="1600" dirty="0">
                <a:latin typeface="Consolas" panose="020B0609020204030204" pitchFamily="49" charset="0"/>
              </a:rPr>
              <a:t>/</a:t>
            </a:r>
            <a:r>
              <a:rPr lang="en-US" altLang="ko-KR" sz="1600" dirty="0" err="1">
                <a:latin typeface="Consolas" panose="020B0609020204030204" pitchFamily="49" charset="0"/>
              </a:rPr>
              <a:t>slide_in_left</a:t>
            </a:r>
            <a:r>
              <a:rPr lang="en-US" altLang="ko-KR" sz="1600" dirty="0">
                <a:latin typeface="Consolas" panose="020B0609020204030204" pitchFamily="49" charset="0"/>
              </a:rPr>
              <a:t>&lt;/item&gt;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&lt;item name="</a:t>
            </a:r>
            <a:r>
              <a:rPr lang="en-US" altLang="ko-KR" sz="1600" dirty="0" err="1">
                <a:latin typeface="Consolas" panose="020B0609020204030204" pitchFamily="49" charset="0"/>
              </a:rPr>
              <a:t>android:activityCloseExitAnimation</a:t>
            </a:r>
            <a:r>
              <a:rPr lang="en-US" altLang="ko-KR" sz="1600" dirty="0">
                <a:latin typeface="Consolas" panose="020B0609020204030204" pitchFamily="49" charset="0"/>
              </a:rPr>
              <a:t>"&gt;@</a:t>
            </a:r>
            <a:r>
              <a:rPr lang="en-US" altLang="ko-KR" sz="1600" dirty="0" err="1">
                <a:latin typeface="Consolas" panose="020B0609020204030204" pitchFamily="49" charset="0"/>
              </a:rPr>
              <a:t>anim</a:t>
            </a:r>
            <a:r>
              <a:rPr lang="en-US" altLang="ko-KR" sz="1600" dirty="0">
                <a:latin typeface="Consolas" panose="020B0609020204030204" pitchFamily="49" charset="0"/>
              </a:rPr>
              <a:t>/</a:t>
            </a:r>
            <a:r>
              <a:rPr lang="en-US" altLang="ko-KR" sz="1600" dirty="0" err="1">
                <a:latin typeface="Consolas" panose="020B0609020204030204" pitchFamily="49" charset="0"/>
              </a:rPr>
              <a:t>slide_out_right</a:t>
            </a:r>
            <a:r>
              <a:rPr lang="en-US" altLang="ko-KR" sz="1600" dirty="0">
                <a:latin typeface="Consolas" panose="020B0609020204030204" pitchFamily="49" charset="0"/>
              </a:rPr>
              <a:t>&lt;/item&gt;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&lt;/style&gt;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&lt;/resources&gt;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839416" y="4309996"/>
            <a:ext cx="10081120" cy="1512168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839416" y="3689793"/>
            <a:ext cx="10081120" cy="218543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49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- Using styles.xml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Extra 2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액티비티 간에 화면 전환을 할 때 </a:t>
            </a:r>
            <a:r>
              <a:rPr lang="ko-KR" altLang="en-US" dirty="0" smtClean="0">
                <a:sym typeface="Wingdings" panose="05000000000000000000" pitchFamily="2" charset="2"/>
              </a:rPr>
              <a:t>색다른 애니메이션을 </a:t>
            </a:r>
            <a:r>
              <a:rPr lang="en-US" altLang="ko-KR" b="1" dirty="0" smtClean="0">
                <a:sym typeface="Wingdings" panose="05000000000000000000" pitchFamily="2" charset="2"/>
              </a:rPr>
              <a:t>App </a:t>
            </a:r>
            <a:r>
              <a:rPr lang="ko-KR" altLang="en-US" b="1" dirty="0" smtClean="0">
                <a:sym typeface="Wingdings" panose="05000000000000000000" pitchFamily="2" charset="2"/>
              </a:rPr>
              <a:t>전체에 </a:t>
            </a:r>
            <a:r>
              <a:rPr lang="ko-KR" altLang="en-US" dirty="0" smtClean="0">
                <a:sym typeface="Wingdings" panose="05000000000000000000" pitchFamily="2" charset="2"/>
              </a:rPr>
              <a:t>적용할 수 있는 방법입니다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외부 라이브러리를 이용하기 위해 </a:t>
            </a:r>
            <a:r>
              <a:rPr lang="en-US" altLang="ko-KR" dirty="0" err="1" smtClean="0">
                <a:sym typeface="Wingdings" panose="05000000000000000000" pitchFamily="2" charset="2"/>
              </a:rPr>
              <a:t>build.gradle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dirty="0" err="1" smtClean="0">
                <a:sym typeface="Wingdings" panose="05000000000000000000" pitchFamily="2" charset="2"/>
              </a:rPr>
              <a:t>Module.app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를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그리고</a:t>
            </a:r>
            <a:r>
              <a:rPr lang="en-US" altLang="ko-KR" dirty="0" smtClean="0">
                <a:sym typeface="Wingdings" panose="05000000000000000000" pitchFamily="2" charset="2"/>
              </a:rPr>
              <a:t>, "Sync Now"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"Sync Now" </a:t>
            </a:r>
            <a:r>
              <a:rPr lang="ko-KR" altLang="en-US" dirty="0" smtClean="0">
                <a:sym typeface="Wingdings" panose="05000000000000000000" pitchFamily="2" charset="2"/>
              </a:rPr>
              <a:t>를 실행합니다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만약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err="1" smtClean="0">
                <a:sym typeface="Wingdings" panose="05000000000000000000" pitchFamily="2" charset="2"/>
              </a:rPr>
              <a:t>minSdkVersion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너무 낮다는 오류가 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err="1" smtClean="0">
                <a:sym typeface="Wingdings" panose="05000000000000000000" pitchFamily="2" charset="2"/>
              </a:rPr>
              <a:t>build.gradle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dirty="0" err="1" smtClean="0">
                <a:sym typeface="Wingdings" panose="05000000000000000000" pitchFamily="2" charset="2"/>
              </a:rPr>
              <a:t>Moudle.app</a:t>
            </a:r>
            <a:r>
              <a:rPr lang="en-US" altLang="ko-KR" dirty="0" smtClean="0">
                <a:sym typeface="Wingdings" panose="05000000000000000000" pitchFamily="2" charset="2"/>
              </a:rPr>
              <a:t>) </a:t>
            </a:r>
            <a:r>
              <a:rPr lang="ko-KR" altLang="en-US" dirty="0" smtClean="0">
                <a:sym typeface="Wingdings" panose="05000000000000000000" pitchFamily="2" charset="2"/>
              </a:rPr>
              <a:t>파일에서 더 높은 버전 넘버로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minSdkVersion</a:t>
            </a:r>
            <a:r>
              <a:rPr lang="en-US" altLang="ko-KR" dirty="0" smtClean="0">
                <a:sym typeface="Wingdings" panose="05000000000000000000" pitchFamily="2" charset="2"/>
              </a:rPr>
              <a:t> 19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/res/values/styles.xml </a:t>
            </a:r>
            <a:r>
              <a:rPr lang="ko-KR" altLang="en-US" dirty="0" smtClean="0">
                <a:sym typeface="Wingdings" panose="05000000000000000000" pitchFamily="2" charset="2"/>
              </a:rPr>
              <a:t>파일에 다음과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같은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투명한</a:t>
            </a:r>
            <a:r>
              <a:rPr lang="en-US" altLang="ko-KR" dirty="0" smtClean="0">
                <a:sym typeface="Wingdings" panose="05000000000000000000" pitchFamily="2" charset="2"/>
              </a:rPr>
              <a:t>" style</a:t>
            </a:r>
            <a:r>
              <a:rPr lang="ko-KR" altLang="en-US" dirty="0" smtClean="0">
                <a:sym typeface="Wingdings" panose="05000000000000000000" pitchFamily="2" charset="2"/>
              </a:rPr>
              <a:t>을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53100" y="1585785"/>
            <a:ext cx="11248112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dependencies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...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implementation 'com.r0adkll:slidableactivity:2.1.0'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53100" y="4127051"/>
            <a:ext cx="11248112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&lt;</a:t>
            </a:r>
            <a:r>
              <a:rPr lang="en-US" altLang="ko-KR" sz="1600" dirty="0">
                <a:latin typeface="Consolas" panose="020B0609020204030204" pitchFamily="49" charset="0"/>
              </a:rPr>
              <a:t>style name="</a:t>
            </a:r>
            <a:r>
              <a:rPr lang="en-US" altLang="ko-KR" sz="1600" dirty="0" err="1">
                <a:latin typeface="Consolas" panose="020B0609020204030204" pitchFamily="49" charset="0"/>
              </a:rPr>
              <a:t>AppTheme.JoyActivitySlider</a:t>
            </a:r>
            <a:r>
              <a:rPr lang="en-US" altLang="ko-KR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&lt;item name="</a:t>
            </a:r>
            <a:r>
              <a:rPr lang="en-US" altLang="ko-KR" sz="1600" dirty="0" err="1">
                <a:latin typeface="Consolas" panose="020B0609020204030204" pitchFamily="49" charset="0"/>
              </a:rPr>
              <a:t>android:windowIsTranslucent</a:t>
            </a:r>
            <a:r>
              <a:rPr lang="en-US" altLang="ko-KR" sz="1600" dirty="0">
                <a:latin typeface="Consolas" panose="020B0609020204030204" pitchFamily="49" charset="0"/>
              </a:rPr>
              <a:t>"&gt;true&lt;/item&gt;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&lt;item name="</a:t>
            </a:r>
            <a:r>
              <a:rPr lang="en-US" altLang="ko-KR" sz="1600" dirty="0" err="1">
                <a:latin typeface="Consolas" panose="020B0609020204030204" pitchFamily="49" charset="0"/>
              </a:rPr>
              <a:t>android:windowBackground</a:t>
            </a:r>
            <a:r>
              <a:rPr lang="en-US" altLang="ko-KR" sz="1600" dirty="0">
                <a:latin typeface="Consolas" panose="020B0609020204030204" pitchFamily="49" charset="0"/>
              </a:rPr>
              <a:t>"&gt;@</a:t>
            </a:r>
            <a:r>
              <a:rPr lang="en-US" altLang="ko-KR" sz="1600" dirty="0" err="1">
                <a:latin typeface="Consolas" panose="020B0609020204030204" pitchFamily="49" charset="0"/>
              </a:rPr>
              <a:t>android:color</a:t>
            </a:r>
            <a:r>
              <a:rPr lang="en-US" altLang="ko-KR" sz="1600" dirty="0">
                <a:latin typeface="Consolas" panose="020B0609020204030204" pitchFamily="49" charset="0"/>
              </a:rPr>
              <a:t>/transparent&lt;/item&gt;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&lt;/style</a:t>
            </a:r>
            <a:r>
              <a:rPr lang="en-US" altLang="ko-KR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&lt;/resources&gt;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93196" y="2104413"/>
            <a:ext cx="6967988" cy="216024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42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- Using styles.xml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/app/AndroidManifest.xml </a:t>
            </a:r>
            <a:r>
              <a:rPr lang="ko-KR" altLang="en-US" dirty="0">
                <a:sym typeface="Wingdings" panose="05000000000000000000" pitchFamily="2" charset="2"/>
              </a:rPr>
              <a:t>파일을 수정합니다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activity2.xml </a:t>
            </a:r>
            <a:r>
              <a:rPr lang="ko-KR" altLang="en-US" dirty="0" smtClean="0">
                <a:sym typeface="Wingdings" panose="05000000000000000000" pitchFamily="2" charset="2"/>
              </a:rPr>
              <a:t>최상위 레이아웃에 </a:t>
            </a:r>
            <a:r>
              <a:rPr lang="en-US" altLang="ko-KR" dirty="0" smtClean="0">
                <a:sym typeface="Wingdings" panose="05000000000000000000" pitchFamily="2" charset="2"/>
              </a:rPr>
              <a:t>background </a:t>
            </a:r>
            <a:r>
              <a:rPr lang="ko-KR" altLang="en-US" dirty="0" smtClean="0">
                <a:sym typeface="Wingdings" panose="05000000000000000000" pitchFamily="2" charset="2"/>
              </a:rPr>
              <a:t>색을 지정합니다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activity2.java </a:t>
            </a:r>
            <a:r>
              <a:rPr lang="ko-KR" altLang="en-US" dirty="0" smtClean="0">
                <a:sym typeface="Wingdings" panose="05000000000000000000" pitchFamily="2" charset="2"/>
              </a:rPr>
              <a:t>파일에 </a:t>
            </a:r>
            <a:r>
              <a:rPr lang="ko-KR" altLang="en-US" dirty="0">
                <a:sym typeface="Wingdings" panose="05000000000000000000" pitchFamily="2" charset="2"/>
              </a:rPr>
              <a:t>다</a:t>
            </a:r>
            <a:r>
              <a:rPr lang="ko-KR" altLang="en-US" dirty="0" smtClean="0">
                <a:sym typeface="Wingdings" panose="05000000000000000000" pitchFamily="2" charset="2"/>
              </a:rPr>
              <a:t>음 한 줄을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53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74279" y="2893644"/>
            <a:ext cx="11248112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&lt;</a:t>
            </a:r>
            <a:r>
              <a:rPr lang="en-US" altLang="ko-KR" sz="16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600" dirty="0">
                <a:latin typeface="Consolas" panose="020B0609020204030204" pitchFamily="49" charset="0"/>
              </a:rPr>
              <a:t> xmlns:android="http://schemas.android.com/</a:t>
            </a:r>
            <a:r>
              <a:rPr lang="en-US" altLang="ko-KR" sz="1600" dirty="0" err="1">
                <a:latin typeface="Consolas" panose="020B0609020204030204" pitchFamily="49" charset="0"/>
              </a:rPr>
              <a:t>apk</a:t>
            </a:r>
            <a:r>
              <a:rPr lang="en-US" altLang="ko-KR" sz="16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</a:rPr>
              <a:t>xmlns:app</a:t>
            </a:r>
            <a:r>
              <a:rPr lang="en-US" altLang="ko-KR" sz="16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600" dirty="0" err="1">
                <a:latin typeface="Consolas" panose="020B0609020204030204" pitchFamily="49" charset="0"/>
              </a:rPr>
              <a:t>apk</a:t>
            </a:r>
            <a:r>
              <a:rPr lang="en-US" altLang="ko-KR" sz="1600" dirty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xmlns:tools</a:t>
            </a:r>
            <a:r>
              <a:rPr lang="en-US" altLang="ko-KR" sz="1600" dirty="0" smtClean="0">
                <a:latin typeface="Consolas" panose="020B0609020204030204" pitchFamily="49" charset="0"/>
              </a:rPr>
              <a:t>=</a:t>
            </a:r>
            <a:r>
              <a:rPr lang="en-US" altLang="ko-KR" sz="1600" dirty="0" smtClean="0">
                <a:latin typeface="Consolas" panose="020B0609020204030204" pitchFamily="49" charset="0"/>
                <a:hlinkClick r:id="rId2"/>
              </a:rPr>
              <a:t>http</a:t>
            </a:r>
            <a:r>
              <a:rPr lang="en-US" altLang="ko-KR" sz="1600" dirty="0">
                <a:latin typeface="Consolas" panose="020B0609020204030204" pitchFamily="49" charset="0"/>
                <a:hlinkClick r:id="rId2"/>
              </a:rPr>
              <a:t>://</a:t>
            </a:r>
            <a:r>
              <a:rPr lang="en-US" altLang="ko-KR" sz="1600" dirty="0" smtClean="0">
                <a:latin typeface="Consolas" panose="020B0609020204030204" pitchFamily="49" charset="0"/>
                <a:hlinkClick r:id="rId2"/>
              </a:rPr>
              <a:t>schemas.android.com/tools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android:background</a:t>
            </a:r>
            <a:r>
              <a:rPr lang="en-US" altLang="ko-KR" sz="1600" dirty="0">
                <a:latin typeface="Consolas" panose="020B0609020204030204" pitchFamily="49" charset="0"/>
              </a:rPr>
              <a:t>="@color/</a:t>
            </a:r>
            <a:r>
              <a:rPr lang="en-US" altLang="ko-KR" sz="1600" dirty="0" err="1">
                <a:latin typeface="Consolas" panose="020B0609020204030204" pitchFamily="49" charset="0"/>
              </a:rPr>
              <a:t>cardview_light_background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47040" y="5133701"/>
            <a:ext cx="11248112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@</a:t>
            </a:r>
            <a:r>
              <a:rPr lang="en-US" altLang="ko-KR" sz="16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setContentView(R.layout.activity2);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Slidr.attach</a:t>
            </a:r>
            <a:r>
              <a:rPr lang="en-US" altLang="ko-KR" sz="1600" dirty="0">
                <a:latin typeface="Consolas" panose="020B0609020204030204" pitchFamily="49" charset="0"/>
              </a:rPr>
              <a:t>(this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...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74279" y="3965721"/>
            <a:ext cx="6967988" cy="216024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74279" y="6204042"/>
            <a:ext cx="6967988" cy="216024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621" y="1450326"/>
            <a:ext cx="2871760" cy="507140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58998" y="1268760"/>
            <a:ext cx="11248112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    &lt;activity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android:name=".Activity2"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android:theme</a:t>
            </a:r>
            <a:r>
              <a:rPr lang="en-US" altLang="ko-KR" sz="1600" dirty="0">
                <a:latin typeface="Consolas" panose="020B0609020204030204" pitchFamily="49" charset="0"/>
              </a:rPr>
              <a:t>="@style/</a:t>
            </a:r>
            <a:r>
              <a:rPr lang="en-US" altLang="ko-KR" sz="1600" dirty="0" err="1">
                <a:latin typeface="Consolas" panose="020B0609020204030204" pitchFamily="49" charset="0"/>
              </a:rPr>
              <a:t>AppTheme.JoyActivitySlider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    ...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58998" y="1844824"/>
            <a:ext cx="6967988" cy="216024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7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04-3: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살펴보기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dirty="0" err="1" smtClean="0">
                <a:sym typeface="Wingdings" panose="05000000000000000000" pitchFamily="2" charset="2"/>
              </a:rPr>
              <a:t>인텐트는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err="1" smtClean="0">
                <a:sym typeface="Wingdings" panose="05000000000000000000" pitchFamily="2" charset="2"/>
              </a:rPr>
              <a:t>android.content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패키지 안에 정의되어 있으며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앱 구성요소 간에 </a:t>
            </a:r>
            <a:r>
              <a:rPr lang="ko-KR" altLang="en-US" b="1" dirty="0" smtClean="0">
                <a:sym typeface="Wingdings" panose="05000000000000000000" pitchFamily="2" charset="2"/>
              </a:rPr>
              <a:t>작업 수행을 위한 정보를 전달합니다</a:t>
            </a:r>
            <a:r>
              <a:rPr lang="en-US" altLang="ko-KR" b="1" dirty="0" smtClean="0">
                <a:sym typeface="Wingdings" panose="05000000000000000000" pitchFamily="2" charset="2"/>
              </a:rPr>
              <a:t>.</a:t>
            </a:r>
          </a:p>
          <a:p>
            <a:pPr marL="5715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다른 앱 구성 요소에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인텐트를</a:t>
            </a:r>
            <a:r>
              <a:rPr lang="ko-KR" altLang="en-US" dirty="0" smtClean="0">
                <a:sym typeface="Wingdings" panose="05000000000000000000" pitchFamily="2" charset="2"/>
              </a:rPr>
              <a:t> 전달할 수 있는 대표적인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dirty="0" smtClean="0">
                <a:sym typeface="Wingdings" panose="05000000000000000000" pitchFamily="2" charset="2"/>
              </a:rPr>
              <a:t>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startActivity</a:t>
            </a:r>
            <a:r>
              <a:rPr lang="en-US" altLang="ko-KR" dirty="0" smtClean="0">
                <a:sym typeface="Wingdings" panose="05000000000000000000" pitchFamily="2" charset="2"/>
              </a:rPr>
              <a:t>(), startActivityForResult()</a:t>
            </a:r>
          </a:p>
          <a:p>
            <a:pPr lvl="1"/>
            <a:r>
              <a:rPr lang="en-US" altLang="ko-KR" b="1" dirty="0" err="1" smtClean="0">
                <a:sym typeface="Wingdings" panose="05000000000000000000" pitchFamily="2" charset="2"/>
              </a:rPr>
              <a:t>startService</a:t>
            </a:r>
            <a:r>
              <a:rPr lang="en-US" altLang="ko-KR" b="1" dirty="0" smtClean="0">
                <a:sym typeface="Wingdings" panose="05000000000000000000" pitchFamily="2" charset="2"/>
              </a:rPr>
              <a:t>(</a:t>
            </a:r>
            <a:r>
              <a:rPr lang="en-US" altLang="ko-KR" dirty="0" smtClean="0">
                <a:sym typeface="Wingdings" panose="05000000000000000000" pitchFamily="2" charset="2"/>
              </a:rPr>
              <a:t>), </a:t>
            </a:r>
            <a:r>
              <a:rPr lang="en-US" altLang="ko-KR" dirty="0" err="1" smtClean="0">
                <a:sym typeface="Wingdings" panose="05000000000000000000" pitchFamily="2" charset="2"/>
              </a:rPr>
              <a:t>bindService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</a:p>
          <a:p>
            <a:pPr lvl="1"/>
            <a:r>
              <a:rPr lang="en-US" altLang="ko-KR" b="1" dirty="0" err="1" smtClean="0">
                <a:sym typeface="Wingdings" panose="05000000000000000000" pitchFamily="2" charset="2"/>
              </a:rPr>
              <a:t>broadcastIntent</a:t>
            </a:r>
            <a:r>
              <a:rPr lang="en-US" altLang="ko-KR" b="1" dirty="0" smtClean="0">
                <a:sym typeface="Wingdings" panose="05000000000000000000" pitchFamily="2" charset="2"/>
              </a:rPr>
              <a:t>()</a:t>
            </a:r>
            <a:br>
              <a:rPr lang="en-US" altLang="ko-KR" b="1" dirty="0" smtClean="0">
                <a:sym typeface="Wingdings" panose="05000000000000000000" pitchFamily="2" charset="2"/>
              </a:rPr>
            </a:b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인텐트의</a:t>
            </a:r>
            <a:r>
              <a:rPr lang="ko-KR" altLang="en-US" dirty="0" smtClean="0">
                <a:sym typeface="Wingdings" panose="05000000000000000000" pitchFamily="2" charset="2"/>
              </a:rPr>
              <a:t> 기본 구성 요소는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b="1" dirty="0" smtClean="0">
                <a:sym typeface="Wingdings" panose="05000000000000000000" pitchFamily="2" charset="2"/>
              </a:rPr>
              <a:t>액션</a:t>
            </a:r>
            <a:r>
              <a:rPr lang="en-US" altLang="ko-KR" b="1" dirty="0" smtClean="0">
                <a:sym typeface="Wingdings" panose="05000000000000000000" pitchFamily="2" charset="2"/>
              </a:rPr>
              <a:t>(action)'</a:t>
            </a:r>
            <a:r>
              <a:rPr lang="ko-KR" altLang="en-US" b="1" dirty="0" smtClean="0">
                <a:sym typeface="Wingdings" panose="05000000000000000000" pitchFamily="2" charset="2"/>
              </a:rPr>
              <a:t>과 </a:t>
            </a:r>
            <a:r>
              <a:rPr lang="en-US" altLang="ko-KR" b="1" dirty="0" smtClean="0">
                <a:sym typeface="Wingdings" panose="05000000000000000000" pitchFamily="2" charset="2"/>
              </a:rPr>
              <a:t>'</a:t>
            </a:r>
            <a:r>
              <a:rPr lang="ko-KR" altLang="en-US" b="1" dirty="0" smtClean="0">
                <a:sym typeface="Wingdings" panose="05000000000000000000" pitchFamily="2" charset="2"/>
              </a:rPr>
              <a:t>데이터</a:t>
            </a:r>
            <a:r>
              <a:rPr lang="en-US" altLang="ko-KR" b="1" dirty="0" smtClean="0">
                <a:sym typeface="Wingdings" panose="05000000000000000000" pitchFamily="2" charset="2"/>
              </a:rPr>
              <a:t>(Data)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액션은 수행할 기능이고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데이터는 액션이 수행될 대상의 데이터를 의미합니다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대표적 액션으로 </a:t>
            </a:r>
            <a:r>
              <a:rPr lang="en-US" altLang="ko-KR" dirty="0" smtClean="0">
                <a:sym typeface="Wingdings" panose="05000000000000000000" pitchFamily="2" charset="2"/>
              </a:rPr>
              <a:t>ACTION_VIEW, ACTION_EDIT </a:t>
            </a:r>
            <a:r>
              <a:rPr lang="ko-KR" altLang="en-US" dirty="0" smtClean="0">
                <a:sym typeface="Wingdings" panose="05000000000000000000" pitchFamily="2" charset="2"/>
              </a:rPr>
              <a:t>등이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dirty="0" smtClean="0">
                <a:sym typeface="Wingdings" panose="05000000000000000000" pitchFamily="2" charset="2"/>
              </a:rPr>
              <a:t> 객체를 만들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ACTION_VIEW</a:t>
            </a:r>
            <a:r>
              <a:rPr lang="ko-KR" altLang="en-US" dirty="0" smtClean="0">
                <a:sym typeface="Wingdings" panose="05000000000000000000" pitchFamily="2" charset="2"/>
              </a:rPr>
              <a:t>와 함께 데이터로 </a:t>
            </a:r>
            <a:r>
              <a:rPr lang="ko-KR" altLang="en-US" dirty="0" err="1" smtClean="0">
                <a:sym typeface="Wingdings" panose="05000000000000000000" pitchFamily="2" charset="2"/>
              </a:rPr>
              <a:t>웹페이지</a:t>
            </a:r>
            <a:r>
              <a:rPr lang="ko-KR" altLang="en-US" dirty="0" smtClean="0">
                <a:sym typeface="Wingdings" panose="05000000000000000000" pitchFamily="2" charset="2"/>
              </a:rPr>
              <a:t> 주소를 전달하면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단말에서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웹브라우저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err="1" smtClean="0">
                <a:sym typeface="Wingdings" panose="05000000000000000000" pitchFamily="2" charset="2"/>
              </a:rPr>
              <a:t>웹페이지</a:t>
            </a:r>
            <a:r>
              <a:rPr lang="ko-KR" altLang="en-US" dirty="0" smtClean="0">
                <a:sym typeface="Wingdings" panose="05000000000000000000" pitchFamily="2" charset="2"/>
              </a:rPr>
              <a:t> 화면이 뜹니다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액션과 데이터를 이용해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인텐트를</a:t>
            </a:r>
            <a:r>
              <a:rPr lang="ko-KR" altLang="en-US" dirty="0" smtClean="0">
                <a:sym typeface="Wingdings" panose="05000000000000000000" pitchFamily="2" charset="2"/>
              </a:rPr>
              <a:t> 만들고 필요한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띄어주는</a:t>
            </a:r>
            <a:r>
              <a:rPr lang="ko-KR" altLang="en-US" dirty="0" smtClean="0">
                <a:sym typeface="Wingdings" panose="05000000000000000000" pitchFamily="2" charset="2"/>
              </a:rPr>
              <a:t> 대표적인 경우는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03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04-3: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살펴보기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액션과 데이터를 이용해 </a:t>
            </a:r>
            <a:r>
              <a:rPr lang="ko-KR" altLang="en-US" dirty="0" err="1">
                <a:sym typeface="Wingdings" panose="05000000000000000000" pitchFamily="2" charset="2"/>
              </a:rPr>
              <a:t>인텐트를</a:t>
            </a:r>
            <a:r>
              <a:rPr lang="ko-KR" altLang="en-US" dirty="0">
                <a:sym typeface="Wingdings" panose="05000000000000000000" pitchFamily="2" charset="2"/>
              </a:rPr>
              <a:t> 만들고 필요한 </a:t>
            </a:r>
            <a:r>
              <a:rPr lang="ko-KR" altLang="en-US" dirty="0" err="1">
                <a:sym typeface="Wingdings" panose="05000000000000000000" pitchFamily="2" charset="2"/>
              </a:rPr>
              <a:t>액티비티를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띄어주는</a:t>
            </a:r>
            <a:r>
              <a:rPr lang="ko-KR" altLang="en-US" dirty="0">
                <a:sym typeface="Wingdings" panose="05000000000000000000" pitchFamily="2" charset="2"/>
              </a:rPr>
              <a:t> 대표적인 경우는 다음과 같습니다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55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758118"/>
              </p:ext>
            </p:extLst>
          </p:nvPr>
        </p:nvGraphicFramePr>
        <p:xfrm>
          <a:off x="551384" y="1484784"/>
          <a:ext cx="11149828" cy="227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520">
                  <a:extLst>
                    <a:ext uri="{9D8B030D-6E8A-4147-A177-3AD203B41FA5}">
                      <a16:colId xmlns:a16="http://schemas.microsoft.com/office/drawing/2014/main" val="3632785716"/>
                    </a:ext>
                  </a:extLst>
                </a:gridCol>
                <a:gridCol w="6469308">
                  <a:extLst>
                    <a:ext uri="{9D8B030D-6E8A-4147-A177-3AD203B41FA5}">
                      <a16:colId xmlns:a16="http://schemas.microsoft.com/office/drawing/2014/main" val="3581156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670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ACTION_DIAL tel:01012349876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주어진 전화번호를 이용해 </a:t>
                      </a:r>
                      <a:r>
                        <a:rPr lang="ko-KR" altLang="en-US" sz="1600" dirty="0" err="1" smtClean="0"/>
                        <a:t>전화걸기</a:t>
                      </a:r>
                      <a:r>
                        <a:rPr lang="ko-KR" altLang="en-US" sz="1600" dirty="0" smtClean="0"/>
                        <a:t> 화면을 보여줌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931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ACTION_VIEW tel:01012349876</a:t>
                      </a:r>
                      <a:endParaRPr lang="ko-KR" alt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주어진 전화번호를 이용해 </a:t>
                      </a:r>
                      <a:r>
                        <a:rPr lang="ko-KR" altLang="en-US" sz="1600" dirty="0" err="1" smtClean="0"/>
                        <a:t>전화걸기</a:t>
                      </a:r>
                      <a:r>
                        <a:rPr lang="ko-KR" altLang="en-US" sz="1600" dirty="0" smtClean="0"/>
                        <a:t> 화면을 보여줌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en-US" altLang="ko-KR" sz="1600" dirty="0" smtClean="0"/>
                        <a:t>URI </a:t>
                      </a:r>
                      <a:r>
                        <a:rPr lang="ko-KR" altLang="en-US" sz="1600" dirty="0" smtClean="0"/>
                        <a:t>값의 유형에 따라 </a:t>
                      </a:r>
                      <a:r>
                        <a:rPr lang="en-US" altLang="ko-KR" sz="1600" dirty="0" smtClean="0"/>
                        <a:t>VIEW </a:t>
                      </a:r>
                      <a:r>
                        <a:rPr lang="ko-KR" altLang="en-US" sz="1600" dirty="0" smtClean="0"/>
                        <a:t>액션이 다른 기능을 수행함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17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ACTION_EDIT content://contacts/people/2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전화번호부 데이터베이스에 있는 정보 중에서 </a:t>
                      </a:r>
                      <a:r>
                        <a:rPr lang="en-US" altLang="ko-KR" sz="1600" dirty="0" smtClean="0"/>
                        <a:t>ID </a:t>
                      </a:r>
                      <a:r>
                        <a:rPr lang="ko-KR" altLang="en-US" sz="1600" dirty="0" smtClean="0"/>
                        <a:t>값이 </a:t>
                      </a:r>
                      <a:r>
                        <a:rPr lang="en-US" altLang="ko-KR" sz="1600" dirty="0" smtClean="0"/>
                        <a:t>2</a:t>
                      </a:r>
                      <a:r>
                        <a:rPr lang="ko-KR" altLang="en-US" sz="1600" dirty="0" smtClean="0"/>
                        <a:t>인 정보를 </a:t>
                      </a:r>
                      <a:r>
                        <a:rPr lang="en-US" altLang="ko-KR" sz="1600" dirty="0" smtClean="0"/>
                        <a:t/>
                      </a:r>
                      <a:br>
                        <a:rPr lang="en-US" altLang="ko-KR" sz="1600" dirty="0" smtClean="0"/>
                      </a:br>
                      <a:r>
                        <a:rPr lang="ko-KR" altLang="en-US" sz="1600" dirty="0" smtClean="0"/>
                        <a:t>편집하기 위한 화면을 보여줌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516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ACTION_EDIT content://contacts/people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전화번호부 데이터베이스를 보여줌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2775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363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04-3: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살펴보기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다음은 인텐트 생성자</a:t>
            </a:r>
            <a:r>
              <a:rPr lang="en-US" altLang="ko-KR" dirty="0" smtClean="0">
                <a:sym typeface="Wingdings" panose="05000000000000000000" pitchFamily="2" charset="2"/>
              </a:rPr>
              <a:t>(Constructor)</a:t>
            </a:r>
            <a:r>
              <a:rPr lang="ko-KR" altLang="en-US" dirty="0" smtClean="0">
                <a:sym typeface="Wingdings" panose="05000000000000000000" pitchFamily="2" charset="2"/>
              </a:rPr>
              <a:t>들입니다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이를 살펴보면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dirty="0" smtClean="0">
                <a:sym typeface="Wingdings" panose="05000000000000000000" pitchFamily="2" charset="2"/>
              </a:rPr>
              <a:t> 객체는 </a:t>
            </a:r>
            <a:r>
              <a:rPr lang="ko-KR" altLang="en-US" b="1" dirty="0" smtClean="0">
                <a:sym typeface="Wingdings" panose="05000000000000000000" pitchFamily="2" charset="2"/>
              </a:rPr>
              <a:t>액션과 데이터</a:t>
            </a:r>
            <a:r>
              <a:rPr lang="ko-KR" altLang="en-US" dirty="0" smtClean="0">
                <a:sym typeface="Wingdings" panose="05000000000000000000" pitchFamily="2" charset="2"/>
              </a:rPr>
              <a:t>를 인수로 하여 만들 수도 있지만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다른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인텐트나</a:t>
            </a:r>
            <a:r>
              <a:rPr lang="ko-KR" altLang="en-US" dirty="0" smtClean="0">
                <a:sym typeface="Wingdings" panose="05000000000000000000" pitchFamily="2" charset="2"/>
              </a:rPr>
              <a:t> 클래스 객체를 인수로 하여 만들기도 한다는 것을 알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new Intent()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new Intent(intent o)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new Intent(String action [, Uri </a:t>
            </a:r>
            <a:r>
              <a:rPr lang="en-US" altLang="ko-KR" dirty="0" err="1" smtClean="0">
                <a:sym typeface="Wingdings" panose="05000000000000000000" pitchFamily="2" charset="2"/>
              </a:rPr>
              <a:t>uri</a:t>
            </a:r>
            <a:r>
              <a:rPr lang="en-US" altLang="ko-KR" dirty="0" smtClean="0">
                <a:sym typeface="Wingdings" panose="05000000000000000000" pitchFamily="2" charset="2"/>
              </a:rPr>
              <a:t>])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new Intent(Context </a:t>
            </a:r>
            <a:r>
              <a:rPr lang="en-US" altLang="ko-KR" dirty="0" err="1" smtClean="0">
                <a:sym typeface="Wingdings" panose="05000000000000000000" pitchFamily="2" charset="2"/>
              </a:rPr>
              <a:t>packageContext</a:t>
            </a:r>
            <a:r>
              <a:rPr lang="en-US" altLang="ko-KR" dirty="0" smtClean="0">
                <a:sym typeface="Wingdings" panose="05000000000000000000" pitchFamily="2" charset="2"/>
              </a:rPr>
              <a:t>, Class&lt;?&gt; </a:t>
            </a:r>
            <a:r>
              <a:rPr lang="en-US" altLang="ko-KR" dirty="0" err="1" smtClean="0">
                <a:sym typeface="Wingdings" panose="05000000000000000000" pitchFamily="2" charset="2"/>
              </a:rPr>
              <a:t>cls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new Intent(String action, Uri </a:t>
            </a:r>
            <a:r>
              <a:rPr lang="en-US" altLang="ko-KR" dirty="0" err="1" smtClean="0">
                <a:sym typeface="Wingdings" panose="05000000000000000000" pitchFamily="2" charset="2"/>
              </a:rPr>
              <a:t>uri</a:t>
            </a:r>
            <a:r>
              <a:rPr lang="en-US" altLang="ko-KR" dirty="0" smtClean="0">
                <a:sym typeface="Wingdings" panose="05000000000000000000" pitchFamily="2" charset="2"/>
              </a:rPr>
              <a:t>, Context </a:t>
            </a:r>
            <a:r>
              <a:rPr lang="en-US" altLang="ko-KR" dirty="0" err="1" smtClean="0">
                <a:sym typeface="Wingdings" panose="05000000000000000000" pitchFamily="2" charset="2"/>
              </a:rPr>
              <a:t>packageContext</a:t>
            </a:r>
            <a:r>
              <a:rPr lang="en-US" altLang="ko-KR" dirty="0" smtClean="0">
                <a:sym typeface="Wingdings" panose="05000000000000000000" pitchFamily="2" charset="2"/>
              </a:rPr>
              <a:t>, Class&lt;?&gt; </a:t>
            </a:r>
            <a:r>
              <a:rPr lang="en-US" altLang="ko-KR" dirty="0" err="1" smtClean="0">
                <a:sym typeface="Wingdings" panose="05000000000000000000" pitchFamily="2" charset="2"/>
              </a:rPr>
              <a:t>cls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5401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04-3: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살펴보기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명시적 </a:t>
            </a:r>
            <a:r>
              <a:rPr lang="ko-KR" altLang="en-US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인텐트와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 암시적 </a:t>
            </a:r>
            <a:r>
              <a:rPr lang="ko-KR" altLang="en-US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인텐트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명시적 </a:t>
            </a:r>
            <a:r>
              <a:rPr lang="ko-KR" altLang="en-US" b="1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클래스 객체나 컴포넌트 이름을 지정하여 호출할 대상을 확실히 알 수 있는 경우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암시적 </a:t>
            </a:r>
            <a:r>
              <a:rPr lang="ko-KR" altLang="en-US" b="1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액션과 데이터는 지정하긴 했지만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호출할 대상이 달라질 수 있는 경우이며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액션과 데이터 외에 여러 가지 속성을 가지고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범주</a:t>
            </a:r>
            <a:r>
              <a:rPr lang="en-US" altLang="ko-KR" b="1" dirty="0" smtClean="0">
                <a:sym typeface="Wingdings" panose="05000000000000000000" pitchFamily="2" charset="2"/>
              </a:rPr>
              <a:t>(Category)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액션이 실행되는데 필요한 추가적인 정보를 제공합니다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CATEGORY_LAUNCHER </a:t>
            </a:r>
            <a:r>
              <a:rPr lang="ko-KR" altLang="en-US" dirty="0" smtClean="0">
                <a:sym typeface="Wingdings" panose="05000000000000000000" pitchFamily="2" charset="2"/>
              </a:rPr>
              <a:t>는 화면 상위 앱으로 설치된 앱들의 목록을 보여주는 어플리케이션 </a:t>
            </a:r>
            <a:r>
              <a:rPr lang="ko-KR" altLang="en-US" dirty="0" err="1" smtClean="0">
                <a:sym typeface="Wingdings" panose="05000000000000000000" pitchFamily="2" charset="2"/>
              </a:rPr>
              <a:t>런처</a:t>
            </a:r>
            <a:r>
              <a:rPr lang="en-US" altLang="ko-KR" dirty="0" smtClean="0">
                <a:sym typeface="Wingdings" panose="05000000000000000000" pitchFamily="2" charset="2"/>
              </a:rPr>
              <a:t>(Launcher)</a:t>
            </a:r>
            <a:r>
              <a:rPr lang="ko-KR" altLang="en-US" dirty="0" smtClean="0">
                <a:sym typeface="Wingdings" panose="05000000000000000000" pitchFamily="2" charset="2"/>
              </a:rPr>
              <a:t>화면에 이 앱을 보여주어야 한다는 것을 의미합니다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타입</a:t>
            </a:r>
            <a:r>
              <a:rPr lang="en-US" altLang="ko-KR" b="1" dirty="0" smtClean="0">
                <a:sym typeface="Wingdings" panose="05000000000000000000" pitchFamily="2" charset="2"/>
              </a:rPr>
              <a:t>(Type)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인텐트에</a:t>
            </a:r>
            <a:r>
              <a:rPr lang="ko-KR" altLang="en-US" dirty="0" smtClean="0">
                <a:sym typeface="Wingdings" panose="05000000000000000000" pitchFamily="2" charset="2"/>
              </a:rPr>
              <a:t> 들어가는 데이터의 </a:t>
            </a:r>
            <a:r>
              <a:rPr lang="en-US" altLang="ko-KR" dirty="0" smtClean="0">
                <a:sym typeface="Wingdings" panose="05000000000000000000" pitchFamily="2" charset="2"/>
              </a:rPr>
              <a:t>MINE </a:t>
            </a:r>
            <a:r>
              <a:rPr lang="ko-KR" altLang="en-US" dirty="0" smtClean="0">
                <a:sym typeface="Wingdings" panose="05000000000000000000" pitchFamily="2" charset="2"/>
              </a:rPr>
              <a:t>타입을 명시적으로 기정합니다 </a:t>
            </a:r>
            <a:br>
              <a:rPr lang="ko-KR" altLang="en-US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컴포넌트</a:t>
            </a:r>
            <a:r>
              <a:rPr lang="en-US" altLang="ko-KR" b="1" dirty="0" smtClean="0">
                <a:sym typeface="Wingdings" panose="05000000000000000000" pitchFamily="2" charset="2"/>
              </a:rPr>
              <a:t>(Component)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인텐트에</a:t>
            </a:r>
            <a:r>
              <a:rPr lang="ko-KR" altLang="en-US" dirty="0" smtClean="0">
                <a:sym typeface="Wingdings" panose="05000000000000000000" pitchFamily="2" charset="2"/>
              </a:rPr>
              <a:t> 사용될 </a:t>
            </a:r>
            <a:r>
              <a:rPr lang="en-US" altLang="ko-KR" dirty="0" smtClean="0">
                <a:sym typeface="Wingdings" panose="05000000000000000000" pitchFamily="2" charset="2"/>
              </a:rPr>
              <a:t>component class</a:t>
            </a:r>
            <a:r>
              <a:rPr lang="ko-KR" altLang="en-US" dirty="0" smtClean="0">
                <a:sym typeface="Wingdings" panose="05000000000000000000" pitchFamily="2" charset="2"/>
              </a:rPr>
              <a:t>이름으로 명시적으로 지정합니다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b="1" dirty="0" err="1" smtClean="0">
                <a:sym typeface="Wingdings" panose="05000000000000000000" pitchFamily="2" charset="2"/>
              </a:rPr>
              <a:t>부가데이터</a:t>
            </a:r>
            <a:r>
              <a:rPr lang="en-US" altLang="ko-KR" b="1" dirty="0" smtClean="0">
                <a:sym typeface="Wingdings" panose="05000000000000000000" pitchFamily="2" charset="2"/>
              </a:rPr>
              <a:t>(Extra Data)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추가적으로 정보를 넣을 수 있도록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번들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(Bundle)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담고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이메일을 보내는 액션이 있다면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이메일에 들어갈 제목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내용 등을 부가 데이터로 넣어 전달해야 이메일 앱이 그 데이터를 받아 처리할 수 있습니다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8777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04-3: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살펴보기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실습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err="1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 </a:t>
            </a:r>
            <a:r>
              <a:rPr lang="en-US" altLang="ko-KR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1: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인텐트에</a:t>
            </a:r>
            <a:r>
              <a:rPr lang="ko-KR" altLang="en-US" dirty="0" smtClean="0">
                <a:sym typeface="Wingdings" panose="05000000000000000000" pitchFamily="2" charset="2"/>
              </a:rPr>
              <a:t> 액션과 데이터를 넣어 다른 앱의 액티비티를 띄우는 경우와 컴포넌트 이름을 이용해 새로운 액티비티를 시작하게 하는 경우를 실습합니다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en-US" altLang="ko-KR" b="1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SampleCallIntent</a:t>
            </a:r>
            <a:r>
              <a:rPr lang="en-US" altLang="ko-KR" b="1" dirty="0" smtClean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프로젝트를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패키지는 </a:t>
            </a:r>
            <a:r>
              <a:rPr lang="en-US" altLang="ko-KR" b="1" dirty="0" err="1" smtClean="0">
                <a:sym typeface="Wingdings" panose="05000000000000000000" pitchFamily="2" charset="2"/>
              </a:rPr>
              <a:t>callIntent</a:t>
            </a:r>
            <a:r>
              <a:rPr lang="ko-KR" altLang="en-US" b="1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파일에 들어있던 </a:t>
            </a:r>
            <a:r>
              <a:rPr lang="en-US" altLang="ko-KR" dirty="0" err="1" smtClean="0">
                <a:sym typeface="Wingdings" panose="05000000000000000000" pitchFamily="2" charset="2"/>
              </a:rPr>
              <a:t>TextView</a:t>
            </a:r>
            <a:r>
              <a:rPr lang="ko-KR" altLang="en-US" dirty="0" smtClean="0">
                <a:sym typeface="Wingdings" panose="05000000000000000000" pitchFamily="2" charset="2"/>
              </a:rPr>
              <a:t>를 삭제한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최상위 레이아웃을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으로 변경하고</a:t>
            </a:r>
            <a:r>
              <a:rPr lang="en-US" altLang="ko-KR" dirty="0" smtClean="0">
                <a:sym typeface="Wingdings" panose="05000000000000000000" pitchFamily="2" charset="2"/>
              </a:rPr>
              <a:t>, Orientation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속성값은 </a:t>
            </a:r>
            <a:r>
              <a:rPr lang="en-US" altLang="ko-KR" dirty="0" smtClean="0">
                <a:sym typeface="Wingdings" panose="05000000000000000000" pitchFamily="2" charset="2"/>
              </a:rPr>
              <a:t>vertical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입력상자</a:t>
            </a:r>
            <a:r>
              <a:rPr lang="en-US" altLang="ko-KR" dirty="0" smtClean="0">
                <a:sym typeface="Wingdings" panose="05000000000000000000" pitchFamily="2" charset="2"/>
              </a:rPr>
              <a:t>(EditText)</a:t>
            </a:r>
            <a:r>
              <a:rPr lang="ko-KR" altLang="en-US" dirty="0" smtClean="0">
                <a:sym typeface="Wingdings" panose="05000000000000000000" pitchFamily="2" charset="2"/>
              </a:rPr>
              <a:t> 하나와 버튼 하나를 추가하고</a:t>
            </a:r>
            <a:r>
              <a:rPr lang="en-US" altLang="ko-KR" dirty="0" smtClean="0">
                <a:sym typeface="Wingdings" panose="05000000000000000000" pitchFamily="2" charset="2"/>
              </a:rPr>
              <a:t>, text </a:t>
            </a:r>
            <a:r>
              <a:rPr lang="ko-KR" altLang="en-US" dirty="0" smtClean="0">
                <a:sym typeface="Wingdings" panose="05000000000000000000" pitchFamily="2" charset="2"/>
              </a:rPr>
              <a:t>속성은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en-US" altLang="ko-KR" b="1" dirty="0" smtClean="0">
                <a:sym typeface="Wingdings" panose="05000000000000000000" pitchFamily="2" charset="2"/>
                <a:hlinkClick r:id="rId2"/>
              </a:rPr>
              <a:t>tel:010-1000-1000</a:t>
            </a:r>
            <a:r>
              <a:rPr lang="en-US" altLang="ko-KR" b="1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b="1" dirty="0" err="1" smtClean="0">
                <a:sym typeface="Wingdings" panose="05000000000000000000" pitchFamily="2" charset="2"/>
              </a:rPr>
              <a:t>전화걸기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로 설정하고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TextSize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속성은 </a:t>
            </a:r>
            <a:r>
              <a:rPr lang="en-US" altLang="ko-KR" dirty="0" smtClean="0">
                <a:sym typeface="Wingdings" panose="05000000000000000000" pitchFamily="2" charset="2"/>
              </a:rPr>
              <a:t>24sp</a:t>
            </a:r>
            <a:r>
              <a:rPr lang="ko-KR" altLang="en-US" dirty="0" smtClean="0">
                <a:sym typeface="Wingdings" panose="05000000000000000000" pitchFamily="2" charset="2"/>
              </a:rPr>
              <a:t>로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0" y="3911028"/>
            <a:ext cx="8208912" cy="260883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2338" y="3920049"/>
            <a:ext cx="2968874" cy="143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13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04-3: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살펴보기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실습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err="1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 </a:t>
            </a:r>
            <a:r>
              <a:rPr lang="en-US" altLang="ko-KR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계속</a:t>
            </a:r>
            <a:r>
              <a:rPr lang="en-US" altLang="ko-KR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파일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59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3100" y="1292914"/>
            <a:ext cx="11365852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EditText </a:t>
            </a:r>
            <a:r>
              <a:rPr lang="en-US" altLang="ko-KR" sz="1600" dirty="0" err="1">
                <a:latin typeface="Consolas" panose="020B0609020204030204" pitchFamily="49" charset="0"/>
              </a:rPr>
              <a:t>editText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editText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R.id.editText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Button </a:t>
            </a:r>
            <a:r>
              <a:rPr lang="en-US" altLang="ko-KR" sz="1600" dirty="0" err="1"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</a:t>
            </a:r>
            <a:r>
              <a:rPr lang="en-US" altLang="ko-KR" sz="1600" dirty="0" err="1">
                <a:latin typeface="Consolas" panose="020B0609020204030204" pitchFamily="49" charset="0"/>
              </a:rPr>
              <a:t>View.OnClickListener</a:t>
            </a:r>
            <a:r>
              <a:rPr lang="en-US" altLang="ko-KR" sz="16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view)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String data = </a:t>
            </a:r>
            <a:r>
              <a:rPr lang="en-US" altLang="ko-KR" sz="1600" dirty="0" err="1">
                <a:latin typeface="Consolas" panose="020B0609020204030204" pitchFamily="49" charset="0"/>
              </a:rPr>
              <a:t>editText.getText</a:t>
            </a:r>
            <a:r>
              <a:rPr lang="en-US" altLang="ko-KR" sz="1600" dirty="0">
                <a:latin typeface="Consolas" panose="020B0609020204030204" pitchFamily="49" charset="0"/>
              </a:rPr>
              <a:t>().toString();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Intent </a:t>
            </a:r>
            <a:r>
              <a:rPr lang="en-US" altLang="ko-KR" sz="1600" dirty="0" err="1">
                <a:latin typeface="Consolas" panose="020B0609020204030204" pitchFamily="49" charset="0"/>
              </a:rPr>
              <a:t>intent</a:t>
            </a:r>
            <a:r>
              <a:rPr lang="en-US" altLang="ko-KR" sz="1600" dirty="0">
                <a:latin typeface="Consolas" panose="020B0609020204030204" pitchFamily="49" charset="0"/>
              </a:rPr>
              <a:t> = new Intent(</a:t>
            </a:r>
            <a:r>
              <a:rPr lang="en-US" altLang="ko-KR" sz="1600" dirty="0" err="1">
                <a:latin typeface="Consolas" panose="020B0609020204030204" pitchFamily="49" charset="0"/>
              </a:rPr>
              <a:t>Intent.ACTION_VIEW</a:t>
            </a:r>
            <a:r>
              <a:rPr lang="en-US" altLang="ko-KR" sz="1600" dirty="0"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latin typeface="Consolas" panose="020B0609020204030204" pitchFamily="49" charset="0"/>
              </a:rPr>
              <a:t>Uri.parse</a:t>
            </a:r>
            <a:r>
              <a:rPr lang="en-US" altLang="ko-KR" sz="1600" dirty="0">
                <a:latin typeface="Consolas" panose="020B0609020204030204" pitchFamily="49" charset="0"/>
              </a:rPr>
              <a:t>(data));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startActivity</a:t>
            </a:r>
            <a:r>
              <a:rPr lang="en-US" altLang="ko-KR" sz="1600" dirty="0">
                <a:latin typeface="Consolas" panose="020B0609020204030204" pitchFamily="49" charset="0"/>
              </a:rPr>
              <a:t>(intent);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824192" y="3212976"/>
            <a:ext cx="1680268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뷰 객체 참조 구하기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7824192" y="4453547"/>
            <a:ext cx="3026791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ko-KR" altLang="en-US" sz="1400" dirty="0" err="1" smtClean="0">
                <a:sym typeface="Wingdings" panose="05000000000000000000" pitchFamily="2" charset="2"/>
              </a:rPr>
              <a:t>입력상자에</a:t>
            </a:r>
            <a:r>
              <a:rPr lang="ko-KR" altLang="en-US" sz="1400" dirty="0" smtClean="0">
                <a:sym typeface="Wingdings" panose="05000000000000000000" pitchFamily="2" charset="2"/>
              </a:rPr>
              <a:t> 입력된 전화번호 가져오기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7824192" y="5063637"/>
            <a:ext cx="3294492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ko-KR" altLang="en-US" sz="1400" dirty="0" err="1" smtClean="0">
                <a:sym typeface="Wingdings" panose="05000000000000000000" pitchFamily="2" charset="2"/>
              </a:rPr>
              <a:t>전화걸기</a:t>
            </a:r>
            <a:r>
              <a:rPr lang="ko-KR" altLang="en-US" sz="1400" dirty="0" smtClean="0">
                <a:sym typeface="Wingdings" panose="05000000000000000000" pitchFamily="2" charset="2"/>
              </a:rPr>
              <a:t> 화면을 보여줄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sz="1400" dirty="0" smtClean="0">
                <a:sym typeface="Wingdings" panose="05000000000000000000" pitchFamily="2" charset="2"/>
              </a:rPr>
              <a:t> 객체 생성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7824192" y="5440815"/>
            <a:ext cx="1580882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액티비티 시작하기</a:t>
            </a:r>
            <a:endParaRPr lang="ko-KR" altLang="en-US" sz="1400" dirty="0"/>
          </a:p>
        </p:txBody>
      </p:sp>
      <p:cxnSp>
        <p:nvCxnSpPr>
          <p:cNvPr id="16" name="꺾인 연결선 15"/>
          <p:cNvCxnSpPr>
            <a:stCxn id="9" idx="3"/>
          </p:cNvCxnSpPr>
          <p:nvPr/>
        </p:nvCxnSpPr>
        <p:spPr>
          <a:xfrm flipH="1" flipV="1">
            <a:off x="9624392" y="4869160"/>
            <a:ext cx="1494292" cy="348366"/>
          </a:xfrm>
          <a:prstGeom prst="bentConnector3">
            <a:avLst>
              <a:gd name="adj1" fmla="val -152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/>
          <p:nvPr/>
        </p:nvCxnSpPr>
        <p:spPr>
          <a:xfrm rot="10800000">
            <a:off x="5015880" y="5157193"/>
            <a:ext cx="2808312" cy="437511"/>
          </a:xfrm>
          <a:prstGeom prst="bentConnector3">
            <a:avLst>
              <a:gd name="adj1" fmla="val 92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23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실습하기  계속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지금까지 우리는 </a:t>
            </a:r>
            <a:r>
              <a:rPr lang="en-US" altLang="ko-KR" dirty="0" smtClean="0">
                <a:sym typeface="Wingdings" panose="05000000000000000000" pitchFamily="2" charset="2"/>
              </a:rPr>
              <a:t>setContentView()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</a:t>
            </a:r>
            <a:r>
              <a:rPr lang="ko-KR" altLang="en-US" dirty="0">
                <a:sym typeface="Wingdings" panose="05000000000000000000" pitchFamily="2" charset="2"/>
              </a:rPr>
              <a:t>내용을 메모리에 </a:t>
            </a:r>
            <a:r>
              <a:rPr lang="ko-KR" altLang="en-US" dirty="0" err="1" smtClean="0">
                <a:sym typeface="Wingdings" panose="05000000000000000000" pitchFamily="2" charset="2"/>
              </a:rPr>
              <a:t>객체화하는</a:t>
            </a:r>
            <a:r>
              <a:rPr lang="ko-KR" altLang="en-US" dirty="0" smtClean="0">
                <a:sym typeface="Wingdings" panose="05000000000000000000" pitchFamily="2" charset="2"/>
              </a:rPr>
              <a:t> 기능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dirty="0" err="1" smtClean="0">
                <a:sym typeface="Wingdings" panose="05000000000000000000" pitchFamily="2" charset="2"/>
              </a:rPr>
              <a:t>Inflater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으로 사용했는데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화면에 나타낼 뷰를 지정하는 역할</a:t>
            </a:r>
            <a:r>
              <a:rPr lang="ko-KR" altLang="en-US" dirty="0" smtClean="0">
                <a:sym typeface="Wingdings" panose="05000000000000000000" pitchFamily="2" charset="2"/>
              </a:rPr>
              <a:t>도 수행할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setContentView() </a:t>
            </a:r>
            <a:r>
              <a:rPr lang="ko-KR" altLang="en-US" dirty="0" smtClean="0">
                <a:sym typeface="Wingdings" panose="05000000000000000000" pitchFamily="2" charset="2"/>
              </a:rPr>
              <a:t>는 화면 전체를 설정하는 역할을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반면에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부분 화면을 메모리에 </a:t>
            </a:r>
            <a:r>
              <a:rPr lang="ko-KR" altLang="en-US" dirty="0" err="1" smtClean="0">
                <a:sym typeface="Wingdings" panose="05000000000000000000" pitchFamily="2" charset="2"/>
              </a:rPr>
              <a:t>객체화하려면</a:t>
            </a:r>
            <a:r>
              <a:rPr lang="ko-KR" altLang="en-US" dirty="0" smtClean="0">
                <a:sym typeface="Wingdings" panose="05000000000000000000" pitchFamily="2" charset="2"/>
              </a:rPr>
              <a:t> 인플레이터를 사용해야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안드로이드는 시스템서비스로 </a:t>
            </a:r>
            <a:r>
              <a:rPr lang="en-US" altLang="ko-KR" dirty="0" err="1" smtClean="0">
                <a:sym typeface="Wingdings" panose="05000000000000000000" pitchFamily="2" charset="2"/>
              </a:rPr>
              <a:t>LayoutInflater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라는 클래스를 제공합니다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이것을 이용하려면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getSystemService</a:t>
            </a:r>
            <a:r>
              <a:rPr lang="en-US" altLang="ko-KR" b="1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이용해서 </a:t>
            </a:r>
            <a:r>
              <a:rPr lang="en-US" altLang="ko-KR" dirty="0" err="1" smtClean="0">
                <a:sym typeface="Wingdings" panose="05000000000000000000" pitchFamily="2" charset="2"/>
              </a:rPr>
              <a:t>LayoutInflater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참조해서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39416" y="2060848"/>
            <a:ext cx="10861796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</a:rPr>
              <a:t>public void setContentView(int </a:t>
            </a:r>
            <a:r>
              <a:rPr lang="en-US" altLang="ko-KR" dirty="0" err="1" smtClean="0">
                <a:latin typeface="Consolas" panose="020B0609020204030204" pitchFamily="49" charset="0"/>
              </a:rPr>
              <a:t>layoutResID</a:t>
            </a:r>
            <a:r>
              <a:rPr lang="en-US" altLang="ko-KR" dirty="0" smtClean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public void </a:t>
            </a:r>
            <a:r>
              <a:rPr lang="en-US" altLang="ko-KR" dirty="0" smtClean="0">
                <a:latin typeface="Consolas" panose="020B0609020204030204" pitchFamily="49" charset="0"/>
              </a:rPr>
              <a:t>setContentView(View view[, </a:t>
            </a:r>
            <a:r>
              <a:rPr lang="en-US" altLang="ko-KR" dirty="0" err="1" smtClean="0">
                <a:latin typeface="Consolas" panose="020B0609020204030204" pitchFamily="49" charset="0"/>
              </a:rPr>
              <a:t>ViewGroup.LayoutParams.params</a:t>
            </a:r>
            <a:r>
              <a:rPr lang="en-US" altLang="ko-KR" dirty="0" smtClean="0">
                <a:latin typeface="Consolas" panose="020B0609020204030204" pitchFamily="49" charset="0"/>
              </a:rPr>
              <a:t>])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9416" y="4613066"/>
            <a:ext cx="1086214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Consolas" panose="020B0609020204030204" pitchFamily="49" charset="0"/>
              </a:rPr>
              <a:t>LayoutInflater</a:t>
            </a:r>
            <a:r>
              <a:rPr lang="en-US" altLang="ko-KR" dirty="0" smtClean="0">
                <a:latin typeface="Consolas" panose="020B0609020204030204" pitchFamily="49" charset="0"/>
              </a:rPr>
              <a:t> </a:t>
            </a:r>
            <a:r>
              <a:rPr lang="en-US" altLang="ko-KR" dirty="0" err="1" smtClean="0">
                <a:latin typeface="Consolas" panose="020B0609020204030204" pitchFamily="49" charset="0"/>
              </a:rPr>
              <a:t>inflater</a:t>
            </a:r>
            <a:r>
              <a:rPr lang="en-US" altLang="ko-KR" dirty="0" smtClean="0">
                <a:latin typeface="Consolas" panose="020B0609020204030204" pitchFamily="49" charset="0"/>
              </a:rPr>
              <a:t> = getSystemService(</a:t>
            </a:r>
            <a:r>
              <a:rPr lang="en-US" altLang="ko-KR" dirty="0" err="1" smtClean="0">
                <a:latin typeface="Consolas" panose="020B0609020204030204" pitchFamily="49" charset="0"/>
              </a:rPr>
              <a:t>Context.</a:t>
            </a:r>
            <a:r>
              <a:rPr lang="en-US" altLang="ko-KR" b="1" dirty="0" err="1" smtClean="0">
                <a:latin typeface="Consolas" panose="020B0609020204030204" pitchFamily="49" charset="0"/>
              </a:rPr>
              <a:t>LAYOUT_INFLATOR_SERVICE</a:t>
            </a:r>
            <a:r>
              <a:rPr lang="en-US" altLang="ko-KR" dirty="0" smtClean="0">
                <a:latin typeface="Consolas" panose="020B0609020204030204" pitchFamily="49" charset="0"/>
              </a:rPr>
              <a:t>);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32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04-3: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살펴보기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실습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err="1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 </a:t>
            </a:r>
            <a:r>
              <a:rPr lang="en-US" altLang="ko-KR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실행하면 다음과 같은 화면을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버튼을 누르면 </a:t>
            </a:r>
            <a:r>
              <a:rPr lang="ko-KR" altLang="en-US" dirty="0" err="1" smtClean="0">
                <a:sym typeface="Wingdings" panose="05000000000000000000" pitchFamily="2" charset="2"/>
              </a:rPr>
              <a:t>입력상자에</a:t>
            </a:r>
            <a:r>
              <a:rPr lang="ko-KR" altLang="en-US" dirty="0" smtClean="0">
                <a:sym typeface="Wingdings" panose="05000000000000000000" pitchFamily="2" charset="2"/>
              </a:rPr>
              <a:t> 입력 값을 가져와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전달하므로 </a:t>
            </a:r>
            <a:r>
              <a:rPr lang="ko-KR" altLang="en-US" dirty="0" err="1" smtClean="0">
                <a:sym typeface="Wingdings" panose="05000000000000000000" pitchFamily="2" charset="2"/>
              </a:rPr>
              <a:t>입력상자에</a:t>
            </a:r>
            <a:r>
              <a:rPr lang="ko-KR" altLang="en-US" dirty="0" smtClean="0">
                <a:sym typeface="Wingdings" panose="05000000000000000000" pitchFamily="2" charset="2"/>
              </a:rPr>
              <a:t> 입력된 전화번호를 바꾸면 다른 번호로 전화를 걸도록 만들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120" y="1700808"/>
            <a:ext cx="2262920" cy="455778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384" y="1700809"/>
            <a:ext cx="2241709" cy="455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4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04-3: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살펴보기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실습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err="1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 </a:t>
            </a:r>
            <a:r>
              <a:rPr lang="en-US" altLang="ko-KR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2: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인텐트를</a:t>
            </a:r>
            <a:r>
              <a:rPr lang="ko-KR" altLang="en-US" dirty="0" smtClean="0">
                <a:sym typeface="Wingdings" panose="05000000000000000000" pitchFamily="2" charset="2"/>
              </a:rPr>
              <a:t> 사용하여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띄워주는 두 번째 경우입니다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파일에 새로운 버튼 하나를 추가하고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b="1" dirty="0" smtClean="0">
                <a:sym typeface="Wingdings" panose="05000000000000000000" pitchFamily="2" charset="2"/>
              </a:rPr>
              <a:t>메뉴 화면 </a:t>
            </a:r>
            <a:r>
              <a:rPr lang="ko-KR" altLang="en-US" b="1" dirty="0" err="1" smtClean="0">
                <a:sym typeface="Wingdings" panose="05000000000000000000" pitchFamily="2" charset="2"/>
              </a:rPr>
              <a:t>뛰우가</a:t>
            </a:r>
            <a:r>
              <a:rPr lang="en-US" altLang="ko-KR" dirty="0" smtClean="0">
                <a:sym typeface="Wingdings" panose="05000000000000000000" pitchFamily="2" charset="2"/>
              </a:rPr>
              <a:t>' </a:t>
            </a:r>
            <a:r>
              <a:rPr lang="ko-KR" altLang="en-US" dirty="0" smtClean="0">
                <a:sym typeface="Wingdings" panose="05000000000000000000" pitchFamily="2" charset="2"/>
              </a:rPr>
              <a:t>글자가 표시되도록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메뉴 화면은 프로젝트 창에서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app </a:t>
            </a:r>
            <a:r>
              <a:rPr lang="ko-KR" altLang="en-US" dirty="0" smtClean="0">
                <a:sym typeface="Wingdings" panose="05000000000000000000" pitchFamily="2" charset="2"/>
              </a:rPr>
              <a:t>항목을 선택하고 </a:t>
            </a:r>
            <a:r>
              <a:rPr lang="ko-KR" altLang="en-US" dirty="0" err="1" smtClean="0">
                <a:sym typeface="Wingdings" panose="05000000000000000000" pitchFamily="2" charset="2"/>
              </a:rPr>
              <a:t>우클릭하여</a:t>
            </a:r>
            <a:r>
              <a:rPr lang="ko-KR" altLang="en-US" dirty="0" smtClean="0">
                <a:sym typeface="Wingdings" panose="05000000000000000000" pitchFamily="2" charset="2"/>
              </a:rPr>
              <a:t> 보이는 메뉴에서 </a:t>
            </a:r>
            <a:r>
              <a:rPr lang="en-US" altLang="ko-KR" dirty="0" smtClean="0">
                <a:sym typeface="Wingdings" panose="05000000000000000000" pitchFamily="2" charset="2"/>
              </a:rPr>
              <a:t>[New  Activity  Empty Activity]</a:t>
            </a:r>
            <a:r>
              <a:rPr lang="ko-KR" altLang="en-US" dirty="0" smtClean="0">
                <a:sym typeface="Wingdings" panose="05000000000000000000" pitchFamily="2" charset="2"/>
              </a:rPr>
              <a:t>를 선택하여 만듭니다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새로 추가하는 액티비티 이름은 </a:t>
            </a:r>
            <a:r>
              <a:rPr lang="en-US" altLang="ko-KR" b="1" dirty="0" err="1" smtClean="0">
                <a:sym typeface="Wingdings" panose="05000000000000000000" pitchFamily="2" charset="2"/>
              </a:rPr>
              <a:t>MenuActivity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디시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MainActivity.java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파일로 돌아와 </a:t>
            </a:r>
            <a:r>
              <a:rPr lang="en-US" altLang="ko-KR" b="1" dirty="0" smtClean="0">
                <a:sym typeface="Wingdings" panose="05000000000000000000" pitchFamily="2" charset="2"/>
              </a:rPr>
              <a:t>[</a:t>
            </a:r>
            <a:r>
              <a:rPr lang="ko-KR" altLang="en-US" b="1" dirty="0" smtClean="0">
                <a:sym typeface="Wingdings" panose="05000000000000000000" pitchFamily="2" charset="2"/>
              </a:rPr>
              <a:t>메뉴 화면 띄우기</a:t>
            </a:r>
            <a:r>
              <a:rPr lang="en-US" altLang="ko-KR" b="1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버튼을 누르면 </a:t>
            </a:r>
            <a:r>
              <a:rPr lang="en-US" altLang="ko-KR" b="1" dirty="0" err="1" smtClean="0">
                <a:sym typeface="Wingdings" panose="05000000000000000000" pitchFamily="2" charset="2"/>
              </a:rPr>
              <a:t>MenuActivity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가 나타나도록 코드를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07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04-3: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살펴보기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실습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err="1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 </a:t>
            </a:r>
            <a:r>
              <a:rPr lang="en-US" altLang="ko-KR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코드 파일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292914"/>
            <a:ext cx="11365852" cy="32932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Button </a:t>
            </a:r>
            <a:r>
              <a:rPr lang="en-US" altLang="ko-KR" sz="1600" dirty="0">
                <a:latin typeface="Consolas" panose="020B0609020204030204" pitchFamily="49" charset="0"/>
              </a:rPr>
              <a:t>button2 = findViewById(R.id.button2);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button2.setOnClickListener(new </a:t>
            </a:r>
            <a:r>
              <a:rPr lang="en-US" altLang="ko-KR" sz="1600" dirty="0" err="1">
                <a:latin typeface="Consolas" panose="020B0609020204030204" pitchFamily="49" charset="0"/>
              </a:rPr>
              <a:t>View.OnClickListener</a:t>
            </a:r>
            <a:r>
              <a:rPr lang="en-US" altLang="ko-KR" sz="16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view)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Intent </a:t>
            </a:r>
            <a:r>
              <a:rPr lang="en-US" altLang="ko-KR" sz="1600" dirty="0" err="1">
                <a:latin typeface="Consolas" panose="020B0609020204030204" pitchFamily="49" charset="0"/>
              </a:rPr>
              <a:t>intent</a:t>
            </a:r>
            <a:r>
              <a:rPr lang="en-US" altLang="ko-KR" sz="1600" dirty="0">
                <a:latin typeface="Consolas" panose="020B0609020204030204" pitchFamily="49" charset="0"/>
              </a:rPr>
              <a:t> = new Intent();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ComponentName</a:t>
            </a:r>
            <a:r>
              <a:rPr lang="en-US" altLang="ko-KR" sz="1600" dirty="0">
                <a:latin typeface="Consolas" panose="020B0609020204030204" pitchFamily="49" charset="0"/>
              </a:rPr>
              <a:t> name = new </a:t>
            </a:r>
            <a:r>
              <a:rPr lang="en-US" altLang="ko-KR" sz="1600" dirty="0" err="1">
                <a:latin typeface="Consolas" panose="020B0609020204030204" pitchFamily="49" charset="0"/>
              </a:rPr>
              <a:t>ComponentName</a:t>
            </a:r>
            <a:r>
              <a:rPr lang="en-US" altLang="ko-KR" sz="1600" dirty="0">
                <a:latin typeface="Consolas" panose="020B0609020204030204" pitchFamily="49" charset="0"/>
              </a:rPr>
              <a:t>("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com.example.callintent</a:t>
            </a:r>
            <a:r>
              <a:rPr lang="en-US" altLang="ko-KR" sz="1600" dirty="0">
                <a:latin typeface="Consolas" panose="020B0609020204030204" pitchFamily="49" charset="0"/>
              </a:rPr>
              <a:t>",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"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com.example.callintent.MenuActivity</a:t>
            </a:r>
            <a:r>
              <a:rPr lang="en-US" altLang="ko-KR" sz="16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intent.setComponent</a:t>
            </a:r>
            <a:r>
              <a:rPr lang="en-US" altLang="ko-KR" sz="1600" dirty="0">
                <a:latin typeface="Consolas" panose="020B0609020204030204" pitchFamily="49" charset="0"/>
              </a:rPr>
              <a:t>(name);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startActivityForResult(intent, 101);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097748" y="2462676"/>
            <a:ext cx="3344185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ko-KR" altLang="en-US" sz="1400" smtClean="0">
                <a:sym typeface="Wingdings" panose="05000000000000000000" pitchFamily="2" charset="2"/>
              </a:rPr>
              <a:t>컴포넌트 이름을 지정할 수 있는 객체 생성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8097749" y="3310255"/>
            <a:ext cx="235352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ko-KR" altLang="en-US" sz="1400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sz="1400" dirty="0" smtClean="0">
                <a:sym typeface="Wingdings" panose="05000000000000000000" pitchFamily="2" charset="2"/>
              </a:rPr>
              <a:t> 객체에 컴포넌트 지정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8097749" y="3689579"/>
            <a:ext cx="1412566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액티비티 띄우기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8027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04-3: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살펴보기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실습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err="1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 </a:t>
            </a:r>
            <a:r>
              <a:rPr lang="en-US" altLang="ko-KR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다음은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dirty="0" smtClean="0">
                <a:sym typeface="Wingdings" panose="05000000000000000000" pitchFamily="2" charset="2"/>
              </a:rPr>
              <a:t> 클래스에 정의된 다양한 액션 정보입니다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ACTION_MAIN</a:t>
            </a:r>
            <a:r>
              <a:rPr lang="en-US" altLang="ko-KR" dirty="0" smtClean="0">
                <a:sym typeface="Wingdings" panose="05000000000000000000" pitchFamily="2" charset="2"/>
              </a:rPr>
              <a:t>		ACTION_VIEW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ACTION_ATTACH_DATA	ACTION_ANSWER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ACTION_EDIT</a:t>
            </a:r>
            <a:r>
              <a:rPr lang="en-US" altLang="ko-KR" dirty="0" smtClean="0">
                <a:sym typeface="Wingdings" panose="05000000000000000000" pitchFamily="2" charset="2"/>
              </a:rPr>
              <a:t>		ACTION_INSERT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ACTION_PICK		ACTION_DELETE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ACTION_CHOOSER	ACTION_RUN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ACTION_GET_CONTENT	ACTION_SYNC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ACTION_DIAL		ACTION_PICK_ACTIVITY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ACTION_CALL		ACTION_SEARCH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ACTION_SEND		ACTION_WEB_SEARCH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ACTION_SECOND		ACTION_FACTORY_TEST</a:t>
            </a: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833" y="836712"/>
            <a:ext cx="2165456" cy="439248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477" y="836712"/>
            <a:ext cx="2170767" cy="4392489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 flipV="1">
            <a:off x="758002" y="3260650"/>
            <a:ext cx="513462" cy="4059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30786" y="3435788"/>
            <a:ext cx="6174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많이 </a:t>
            </a:r>
            <a:endParaRPr lang="en-US" altLang="ko-KR" sz="1200" dirty="0" smtClean="0">
              <a:sym typeface="Wingdings" panose="05000000000000000000" pitchFamily="2" charset="2"/>
            </a:endParaRPr>
          </a:p>
          <a:p>
            <a:r>
              <a:rPr lang="ko-KR" altLang="en-US" sz="1200" dirty="0" smtClean="0">
                <a:sym typeface="Wingdings" panose="05000000000000000000" pitchFamily="2" charset="2"/>
              </a:rPr>
              <a:t>사용함</a:t>
            </a:r>
            <a:endParaRPr lang="ko-KR" altLang="en-US" sz="1200" dirty="0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722788" y="3666620"/>
            <a:ext cx="481378" cy="36259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13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8400256" y="4365104"/>
            <a:ext cx="2520280" cy="2161316"/>
          </a:xfrm>
          <a:prstGeom prst="roundRect">
            <a:avLst/>
          </a:prstGeom>
          <a:solidFill>
            <a:schemeClr val="tx2">
              <a:lumMod val="20000"/>
              <a:lumOff val="80000"/>
              <a:alpha val="21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액티비티는 액티비티 매니저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smtClean="0">
                <a:sym typeface="Wingdings" panose="05000000000000000000" pitchFamily="2" charset="2"/>
              </a:rPr>
              <a:t>Activity Manager</a:t>
            </a:r>
            <a:r>
              <a:rPr lang="en-US" altLang="ko-KR" dirty="0" smtClean="0">
                <a:sym typeface="Wingdings" panose="05000000000000000000" pitchFamily="2" charset="2"/>
              </a:rPr>
              <a:t>) </a:t>
            </a:r>
            <a:r>
              <a:rPr lang="ko-KR" altLang="en-US" dirty="0" smtClean="0">
                <a:sym typeface="Wingdings" panose="05000000000000000000" pitchFamily="2" charset="2"/>
              </a:rPr>
              <a:t>객체에 의해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액티비티 스택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smtClean="0">
                <a:sym typeface="Wingdings" panose="05000000000000000000" pitchFamily="2" charset="2"/>
              </a:rPr>
              <a:t>Activity Stack</a:t>
            </a:r>
            <a:r>
              <a:rPr lang="en-US" altLang="ko-KR" dirty="0" smtClean="0">
                <a:sym typeface="Wingdings" panose="05000000000000000000" pitchFamily="2" charset="2"/>
              </a:rPr>
              <a:t>)'</a:t>
            </a:r>
            <a:r>
              <a:rPr lang="ko-KR" altLang="en-US" dirty="0" smtClean="0">
                <a:sym typeface="Wingdings" panose="05000000000000000000" pitchFamily="2" charset="2"/>
              </a:rPr>
              <a:t>으로 관리됩니다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 스택은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쌓아두었다가 가장 위의 액티비티가 없어지면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다음 액티비티가 다시 화면에 보입니다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만들어 </a:t>
            </a:r>
            <a:r>
              <a:rPr lang="ko-KR" altLang="en-US" dirty="0" err="1" smtClean="0">
                <a:sym typeface="Wingdings" panose="05000000000000000000" pitchFamily="2" charset="2"/>
              </a:rPr>
              <a:t>매니페스트</a:t>
            </a:r>
            <a:r>
              <a:rPr lang="ko-KR" altLang="en-US" dirty="0" smtClean="0">
                <a:sym typeface="Wingdings" panose="05000000000000000000" pitchFamily="2" charset="2"/>
              </a:rPr>
              <a:t> 파일에 등록하면 그 액티비티는 </a:t>
            </a:r>
            <a:r>
              <a:rPr lang="en-US" altLang="ko-KR" dirty="0" err="1" smtClean="0">
                <a:sym typeface="Wingdings" panose="05000000000000000000" pitchFamily="2" charset="2"/>
              </a:rPr>
              <a:t>startActivity</a:t>
            </a:r>
            <a:r>
              <a:rPr lang="en-US" altLang="ko-KR" dirty="0" smtClean="0">
                <a:sym typeface="Wingdings" panose="05000000000000000000" pitchFamily="2" charset="2"/>
              </a:rPr>
              <a:t>(), startActivityForResult()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사용해 실행됩니다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이전에 사용하던 액티비티는 스택에 저장되고 새 액티비티가 보입니다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동일한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여러 번 실행한다면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동일한 액티비티가 여러 개 스택에 저장되어 리소스 낭비가 발생합니다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 문제를 해결할 수 있도록 도와주는 것이 바로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Flag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들인데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FLAG</a:t>
            </a:r>
            <a:r>
              <a:rPr lang="en-US" altLang="ko-KR" dirty="0" smtClean="0">
                <a:sym typeface="Wingdings" panose="05000000000000000000" pitchFamily="2" charset="2"/>
              </a:rPr>
              <a:t>_ACTIVITY_SINGLE_TOP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FLAG_ACTIVITY_NO_HISTORY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FLAG_ACTIVITY_CLEAR_TOP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64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5447928" y="3046587"/>
            <a:ext cx="1944216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새로운 액티비티</a:t>
            </a:r>
            <a:endParaRPr lang="ko-KR" altLang="en-US" sz="1400"/>
          </a:p>
        </p:txBody>
      </p:sp>
      <p:sp>
        <p:nvSpPr>
          <p:cNvPr id="6" name="모서리가 둥근 직사각형 5"/>
          <p:cNvSpPr/>
          <p:nvPr/>
        </p:nvSpPr>
        <p:spPr>
          <a:xfrm>
            <a:off x="8688288" y="3046587"/>
            <a:ext cx="1944216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실행 액티비티</a:t>
            </a:r>
            <a:endParaRPr lang="ko-KR" altLang="en-US" sz="1400" dirty="0"/>
          </a:p>
        </p:txBody>
      </p:sp>
      <p:cxnSp>
        <p:nvCxnSpPr>
          <p:cNvPr id="8" name="직선 화살표 연결선 7"/>
          <p:cNvCxnSpPr>
            <a:stCxn id="5" idx="3"/>
          </p:cNvCxnSpPr>
          <p:nvPr/>
        </p:nvCxnSpPr>
        <p:spPr>
          <a:xfrm>
            <a:off x="7392144" y="3262611"/>
            <a:ext cx="12961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689412" y="2914360"/>
            <a:ext cx="5212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C00000"/>
                </a:solidFill>
              </a:rPr>
              <a:t>실행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063132" y="2708920"/>
            <a:ext cx="5212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C00000"/>
                </a:solidFill>
              </a:rPr>
              <a:t>화면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688288" y="4525836"/>
            <a:ext cx="1944216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이전 실행 액티비티</a:t>
            </a:r>
            <a:endParaRPr lang="ko-KR" altLang="en-US" sz="1400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8698269" y="5013714"/>
            <a:ext cx="1944216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액티비티 </a:t>
            </a:r>
            <a:r>
              <a:rPr lang="en-US" altLang="ko-KR" sz="1400" dirty="0" smtClean="0"/>
              <a:t>n - 1</a:t>
            </a:r>
            <a:endParaRPr lang="ko-KR" altLang="en-US" sz="1400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8698269" y="5949280"/>
            <a:ext cx="1944216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액티비티 </a:t>
            </a:r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9438220" y="5372413"/>
            <a:ext cx="4443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/>
              <a:t>...</a:t>
            </a:r>
            <a:endParaRPr lang="ko-KR" altLang="en-US" sz="2400" b="1" dirty="0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9192344" y="3478635"/>
            <a:ext cx="0" cy="886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8255869" y="3812412"/>
            <a:ext cx="9364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C00000"/>
                </a:solidFill>
              </a:rPr>
              <a:t>정지</a:t>
            </a:r>
            <a:r>
              <a:rPr lang="en-US" altLang="ko-KR" sz="1400" dirty="0" smtClean="0">
                <a:solidFill>
                  <a:srgbClr val="C00000"/>
                </a:solidFill>
              </a:rPr>
              <a:t>/</a:t>
            </a:r>
            <a:r>
              <a:rPr lang="ko-KR" altLang="en-US" sz="1400" dirty="0" smtClean="0">
                <a:solidFill>
                  <a:srgbClr val="C00000"/>
                </a:solidFill>
              </a:rPr>
              <a:t>실행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104824" y="3817489"/>
            <a:ext cx="6896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C00000"/>
                </a:solidFill>
              </a:rPr>
              <a:t>재실행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10063132" y="3472899"/>
            <a:ext cx="0" cy="887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0198485" y="5486031"/>
            <a:ext cx="12442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C00000"/>
                </a:solidFill>
              </a:rPr>
              <a:t>액티비티 스택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439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indent="-285750"/>
            <a:r>
              <a:rPr lang="en-US" altLang="ko-KR" b="1" dirty="0">
                <a:sym typeface="Wingdings" panose="05000000000000000000" pitchFamily="2" charset="2"/>
              </a:rPr>
              <a:t>FLAG_ACTIVITY_SINGLE_TOP</a:t>
            </a:r>
            <a:r>
              <a:rPr lang="ko-KR" altLang="en-US" dirty="0">
                <a:sym typeface="Wingdings" panose="05000000000000000000" pitchFamily="2" charset="2"/>
              </a:rPr>
              <a:t> 플래그는 </a:t>
            </a:r>
            <a:r>
              <a:rPr lang="ko-KR" altLang="en-US" dirty="0" err="1">
                <a:sym typeface="Wingdings" panose="05000000000000000000" pitchFamily="2" charset="2"/>
              </a:rPr>
              <a:t>액티비티를</a:t>
            </a:r>
            <a:r>
              <a:rPr lang="ko-KR" altLang="en-US" dirty="0">
                <a:sym typeface="Wingdings" panose="05000000000000000000" pitchFamily="2" charset="2"/>
              </a:rPr>
              <a:t> 생성할 때 이미 생성된 액티비티가 있으면 그 </a:t>
            </a:r>
            <a:r>
              <a:rPr lang="ko-KR" altLang="en-US" dirty="0" err="1">
                <a:sym typeface="Wingdings" panose="05000000000000000000" pitchFamily="2" charset="2"/>
              </a:rPr>
              <a:t>액티비티를</a:t>
            </a:r>
            <a:r>
              <a:rPr lang="ko-KR" altLang="en-US" dirty="0">
                <a:sym typeface="Wingdings" panose="05000000000000000000" pitchFamily="2" charset="2"/>
              </a:rPr>
              <a:t> 그대로 사용하라는 플래그입니다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화면에 보이는 액티비티가 새로 만들어지지 않고 기존에 있는 것이 보인다면 시스템에서 전달하는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dirty="0" smtClean="0">
                <a:sym typeface="Wingdings" panose="05000000000000000000" pitchFamily="2" charset="2"/>
              </a:rPr>
              <a:t> 객체는 어떻게 전달받을 수 있을까요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띄워주는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부모 </a:t>
            </a:r>
            <a:r>
              <a:rPr lang="ko-KR" altLang="en-US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액티비티</a:t>
            </a:r>
            <a:r>
              <a:rPr lang="ko-KR" altLang="en-US" dirty="0" err="1" smtClean="0">
                <a:sym typeface="Wingdings" panose="05000000000000000000" pitchFamily="2" charset="2"/>
              </a:rPr>
              <a:t>라고</a:t>
            </a:r>
            <a:r>
              <a:rPr lang="ko-KR" altLang="en-US" dirty="0" smtClean="0">
                <a:sym typeface="Wingdings" panose="05000000000000000000" pitchFamily="2" charset="2"/>
              </a:rPr>
              <a:t> 부른다면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액티비티로부터</a:t>
            </a:r>
            <a:r>
              <a:rPr lang="ko-KR" altLang="en-US" dirty="0" smtClean="0">
                <a:sym typeface="Wingdings" panose="05000000000000000000" pitchFamily="2" charset="2"/>
              </a:rPr>
              <a:t> 전달하는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인텐트는</a:t>
            </a:r>
            <a:r>
              <a:rPr lang="ko-KR" altLang="en-US" dirty="0" smtClean="0">
                <a:sym typeface="Wingdings" panose="05000000000000000000" pitchFamily="2" charset="2"/>
              </a:rPr>
              <a:t> 새로 만들어진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onCreate()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</a:t>
            </a:r>
            <a:r>
              <a:rPr lang="ko-KR" altLang="en-US" dirty="0" smtClean="0">
                <a:sym typeface="Wingdings" panose="05000000000000000000" pitchFamily="2" charset="2"/>
              </a:rPr>
              <a:t> 안에서 </a:t>
            </a:r>
            <a:r>
              <a:rPr lang="en-US" altLang="ko-KR" b="1" dirty="0" err="1" smtClean="0">
                <a:sym typeface="Wingdings" panose="05000000000000000000" pitchFamily="2" charset="2"/>
              </a:rPr>
              <a:t>getIntent</a:t>
            </a:r>
            <a:r>
              <a:rPr lang="en-US" altLang="ko-KR" b="1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메소드로</a:t>
            </a:r>
            <a:r>
              <a:rPr lang="ko-KR" altLang="en-US" dirty="0" smtClean="0">
                <a:sym typeface="Wingdings" panose="05000000000000000000" pitchFamily="2" charset="2"/>
              </a:rPr>
              <a:t> 참조할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액티비티가 재사용된다면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액티비티의 </a:t>
            </a:r>
            <a:r>
              <a:rPr lang="en-US" altLang="ko-KR" b="1" dirty="0" smtClean="0">
                <a:sym typeface="Wingdings" panose="05000000000000000000" pitchFamily="2" charset="2"/>
              </a:rPr>
              <a:t>onCreate() </a:t>
            </a:r>
            <a:r>
              <a:rPr lang="ko-KR" altLang="en-US" b="1" dirty="0" err="1" smtClean="0">
                <a:sym typeface="Wingdings" panose="05000000000000000000" pitchFamily="2" charset="2"/>
              </a:rPr>
              <a:t>메소드가</a:t>
            </a:r>
            <a:r>
              <a:rPr lang="ko-KR" altLang="en-US" b="1" dirty="0" smtClean="0">
                <a:sym typeface="Wingdings" panose="05000000000000000000" pitchFamily="2" charset="2"/>
              </a:rPr>
              <a:t> 호출되지 않습니다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이런 경우 새로 시작하는 액티비티에서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인텐트를</a:t>
            </a:r>
            <a:r>
              <a:rPr lang="ko-KR" altLang="en-US" dirty="0" smtClean="0">
                <a:sym typeface="Wingdings" panose="05000000000000000000" pitchFamily="2" charset="2"/>
              </a:rPr>
              <a:t> 전달받아 처리하는 방법이 따로 있어야 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이것이 바로 </a:t>
            </a:r>
            <a:r>
              <a:rPr lang="en-US" altLang="ko-KR" b="1" dirty="0" err="1" smtClean="0">
                <a:sym typeface="Wingdings" panose="05000000000000000000" pitchFamily="2" charset="2"/>
              </a:rPr>
              <a:t>onNewIntent</a:t>
            </a:r>
            <a:r>
              <a:rPr lang="en-US" altLang="ko-KR" b="1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onNewIntent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재정의하면 액티비티가 새로 만들어지지 않았을 때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dirty="0" smtClean="0">
                <a:sym typeface="Wingdings" panose="05000000000000000000" pitchFamily="2" charset="2"/>
              </a:rPr>
              <a:t> 객체만 전달 받을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요약 정리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이미 만들어져 있는 액티비티를 다시 띄울 때 인텐트 처리 방법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 때는 </a:t>
            </a:r>
            <a:r>
              <a:rPr lang="en-US" altLang="ko-KR" dirty="0" smtClean="0">
                <a:sym typeface="Wingdings" panose="05000000000000000000" pitchFamily="2" charset="2"/>
              </a:rPr>
              <a:t>onCreate()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메소드가</a:t>
            </a:r>
            <a:r>
              <a:rPr lang="ko-KR" altLang="en-US" dirty="0" smtClean="0">
                <a:sym typeface="Wingdings" panose="05000000000000000000" pitchFamily="2" charset="2"/>
              </a:rPr>
              <a:t> 호출되지 않으므로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onNewIntent</a:t>
            </a:r>
            <a:r>
              <a:rPr lang="en-US" altLang="ko-KR" b="1" dirty="0" smtClean="0">
                <a:sym typeface="Wingdings" panose="05000000000000000000" pitchFamily="2" charset="2"/>
              </a:rPr>
              <a:t>()</a:t>
            </a:r>
            <a:r>
              <a:rPr lang="ko-KR" altLang="en-US" b="1" dirty="0" smtClean="0">
                <a:sym typeface="Wingdings" panose="05000000000000000000" pitchFamily="2" charset="2"/>
              </a:rPr>
              <a:t>를 재정의해서 사용해야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onNewIntent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dirty="0" smtClean="0">
                <a:sym typeface="Wingdings" panose="05000000000000000000" pitchFamily="2" charset="2"/>
              </a:rPr>
              <a:t> 액티비티가 이미 객체로 만들어져 있을 때 시스템으로부터 자동으로 호출되며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dirty="0" smtClean="0">
                <a:sym typeface="Wingdings" panose="05000000000000000000" pitchFamily="2" charset="2"/>
              </a:rPr>
              <a:t> 객체를 전달 받을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latin typeface="Consolas" panose="020B0609020204030204" pitchFamily="49" charset="0"/>
                <a:sym typeface="Wingdings" panose="05000000000000000000" pitchFamily="2" charset="2"/>
              </a:rPr>
              <a:t>public void </a:t>
            </a:r>
            <a:r>
              <a:rPr lang="en-US" altLang="ko-KR" b="1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onNewIntent</a:t>
            </a:r>
            <a:r>
              <a:rPr lang="en-US" altLang="ko-KR" b="1" dirty="0" smtClean="0">
                <a:latin typeface="Consolas" panose="020B0609020204030204" pitchFamily="49" charset="0"/>
                <a:sym typeface="Wingdings" panose="05000000000000000000" pitchFamily="2" charset="2"/>
              </a:rPr>
              <a:t>(Intent intent)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1841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indent="-285750"/>
            <a:r>
              <a:rPr lang="en-US" altLang="ko-KR" b="1" dirty="0" smtClean="0">
                <a:sym typeface="Wingdings" panose="05000000000000000000" pitchFamily="2" charset="2"/>
              </a:rPr>
              <a:t>FLAG_ACTIVITY_NO_HISTORY</a:t>
            </a:r>
            <a:r>
              <a:rPr lang="ko-KR" altLang="en-US" dirty="0" smtClean="0">
                <a:sym typeface="Wingdings" panose="05000000000000000000" pitchFamily="2" charset="2"/>
              </a:rPr>
              <a:t> 플래그를 설정하면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처음 이후에 실행된 액티비티는 액티비티 스택에 추가되지 않습니다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즉 플래그가 설정되지 않은 경우에는 이전에 실행되었던 액티비티가 스택에 추가되므로 시스템</a:t>
            </a:r>
            <a:r>
              <a:rPr lang="en-US" altLang="ko-KR" dirty="0" smtClean="0">
                <a:sym typeface="Wingdings" panose="05000000000000000000" pitchFamily="2" charset="2"/>
              </a:rPr>
              <a:t>[back] </a:t>
            </a:r>
            <a:r>
              <a:rPr lang="ko-KR" altLang="en-US" dirty="0" smtClean="0">
                <a:sym typeface="Wingdings" panose="05000000000000000000" pitchFamily="2" charset="2"/>
              </a:rPr>
              <a:t>키를 누르면 이전의 액티비티가 보입니다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그러나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이 플래그를 사용하면 항상 맨 처음에 실행되었던 액티비티가 바로 보이게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이 플래그는 </a:t>
            </a:r>
            <a:r>
              <a:rPr lang="ko-KR" altLang="en-US" dirty="0" err="1" smtClean="0">
                <a:sym typeface="Wingdings" panose="05000000000000000000" pitchFamily="2" charset="2"/>
              </a:rPr>
              <a:t>알람</a:t>
            </a:r>
            <a:r>
              <a:rPr lang="ko-KR" altLang="en-US" dirty="0" smtClean="0">
                <a:sym typeface="Wingdings" panose="05000000000000000000" pitchFamily="2" charset="2"/>
              </a:rPr>
              <a:t> 이벤트가 발생하여 사용자에게 한 번 알림 화면을 보여주고 싶을 때 유용합니다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이 알림 화면은 한 번만 보여주면 되므로 여러 번 </a:t>
            </a:r>
            <a:r>
              <a:rPr lang="ko-KR" altLang="en-US" dirty="0" err="1" smtClean="0">
                <a:sym typeface="Wingdings" panose="05000000000000000000" pitchFamily="2" charset="2"/>
              </a:rPr>
              <a:t>알람</a:t>
            </a:r>
            <a:r>
              <a:rPr lang="ko-KR" altLang="en-US" dirty="0" smtClean="0">
                <a:sym typeface="Wingdings" panose="05000000000000000000" pitchFamily="2" charset="2"/>
              </a:rPr>
              <a:t> 이벤트가 발생하더라도 그 화면만 한 번 보여주는 형태로 만들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r>
              <a:rPr lang="en-US" altLang="ko-KR" b="1" dirty="0" smtClean="0">
                <a:sym typeface="Wingdings" panose="05000000000000000000" pitchFamily="2" charset="2"/>
              </a:rPr>
              <a:t>FLAG_ACTIVITY_CLEAR_TOP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플래그를 </a:t>
            </a:r>
            <a:r>
              <a:rPr lang="ko-KR" altLang="en-US" dirty="0" smtClean="0">
                <a:sym typeface="Wingdings" panose="05000000000000000000" pitchFamily="2" charset="2"/>
              </a:rPr>
              <a:t>설정하면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액티비티 위에 있는 다른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액티비트를</a:t>
            </a:r>
            <a:r>
              <a:rPr lang="ko-KR" altLang="en-US" dirty="0" smtClean="0">
                <a:sym typeface="Wingdings" panose="05000000000000000000" pitchFamily="2" charset="2"/>
              </a:rPr>
              <a:t> 모두 </a:t>
            </a:r>
            <a:r>
              <a:rPr lang="ko-KR" altLang="en-US" dirty="0" err="1" smtClean="0">
                <a:sym typeface="Wingdings" panose="05000000000000000000" pitchFamily="2" charset="2"/>
              </a:rPr>
              <a:t>종료시킵니다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이 플래그는 홈 화면과 같이 다른 액티비티보다 항상 우선하는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만들 때 사용할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만약 홈 화면이 여러 개 있는 것이 아니라 하나만 만들어 지는 것으로 하고 싶을 때 </a:t>
            </a:r>
            <a:r>
              <a:rPr lang="en-US" altLang="ko-KR" dirty="0" smtClean="0">
                <a:sym typeface="Wingdings" panose="05000000000000000000" pitchFamily="2" charset="2"/>
              </a:rPr>
              <a:t>FLAG_ACTIVITY_SINGLE_TOP </a:t>
            </a:r>
            <a:r>
              <a:rPr lang="ko-KR" altLang="en-US" dirty="0" smtClean="0">
                <a:sym typeface="Wingdings" panose="05000000000000000000" pitchFamily="2" charset="2"/>
              </a:rPr>
              <a:t>플래그와 함께 설정하면 항상 하나의 객체가 메모리에 존재하면서 그 상위의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모두 종료시킬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9768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ym typeface="Wingdings" panose="05000000000000000000" pitchFamily="2" charset="2"/>
              </a:rPr>
              <a:t>이터 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한 액티비티에서 다른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액티비티로</a:t>
            </a:r>
            <a:r>
              <a:rPr lang="ko-KR" altLang="en-US" dirty="0" smtClean="0">
                <a:sym typeface="Wingdings" panose="05000000000000000000" pitchFamily="2" charset="2"/>
              </a:rPr>
              <a:t> 데이터 전달은 </a:t>
            </a:r>
            <a:r>
              <a:rPr lang="ko-KR" altLang="en-US" b="1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b="1" dirty="0" smtClean="0">
                <a:sym typeface="Wingdings" panose="05000000000000000000" pitchFamily="2" charset="2"/>
              </a:rPr>
              <a:t> 안에 부가 데이터</a:t>
            </a:r>
            <a:r>
              <a:rPr lang="ko-KR" altLang="en-US" dirty="0" smtClean="0">
                <a:sym typeface="Wingdings" panose="05000000000000000000" pitchFamily="2" charset="2"/>
              </a:rPr>
              <a:t>를 넣어 전달하는 방법을 권장합니다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dirty="0" smtClean="0">
                <a:sym typeface="Wingdings" panose="05000000000000000000" pitchFamily="2" charset="2"/>
              </a:rPr>
              <a:t> 안에서는 </a:t>
            </a:r>
            <a:r>
              <a:rPr lang="ko-KR" altLang="en-US" b="1" dirty="0" smtClean="0">
                <a:sym typeface="Wingdings" panose="05000000000000000000" pitchFamily="2" charset="2"/>
              </a:rPr>
              <a:t>번들</a:t>
            </a:r>
            <a:r>
              <a:rPr lang="en-US" altLang="ko-KR" b="1" dirty="0" smtClean="0">
                <a:sym typeface="Wingdings" panose="05000000000000000000" pitchFamily="2" charset="2"/>
              </a:rPr>
              <a:t>(Bundle) </a:t>
            </a:r>
            <a:r>
              <a:rPr lang="ko-KR" altLang="en-US" b="1" dirty="0" smtClean="0">
                <a:sym typeface="Wingdings" panose="05000000000000000000" pitchFamily="2" charset="2"/>
              </a:rPr>
              <a:t>객체가 들어 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번들 객체는 해시테이블과 유사해서 </a:t>
            </a:r>
            <a:r>
              <a:rPr lang="en-US" altLang="ko-KR" dirty="0" err="1" smtClean="0">
                <a:sym typeface="Wingdings" panose="05000000000000000000" pitchFamily="2" charset="2"/>
              </a:rPr>
              <a:t>putExtra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en-US" altLang="ko-KR" dirty="0" err="1" smtClean="0">
                <a:sym typeface="Wingdings" panose="05000000000000000000" pitchFamily="2" charset="2"/>
              </a:rPr>
              <a:t>getOOOExtra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메소드로</a:t>
            </a:r>
            <a:r>
              <a:rPr lang="ko-KR" altLang="en-US" dirty="0" smtClean="0">
                <a:sym typeface="Wingdings" panose="05000000000000000000" pitchFamily="2" charset="2"/>
              </a:rPr>
              <a:t> 데이터를 넣거나 빼낼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여기서 </a:t>
            </a:r>
            <a:r>
              <a:rPr lang="en-US" altLang="ko-KR" dirty="0" smtClean="0">
                <a:sym typeface="Wingdings" panose="05000000000000000000" pitchFamily="2" charset="2"/>
              </a:rPr>
              <a:t>OOO</a:t>
            </a:r>
            <a:r>
              <a:rPr lang="ko-KR" altLang="en-US" dirty="0" smtClean="0">
                <a:sym typeface="Wingdings" panose="05000000000000000000" pitchFamily="2" charset="2"/>
              </a:rPr>
              <a:t>는 기본 </a:t>
            </a:r>
            <a:r>
              <a:rPr lang="ko-KR" altLang="en-US" dirty="0" err="1" smtClean="0">
                <a:sym typeface="Wingdings" panose="05000000000000000000" pitchFamily="2" charset="2"/>
              </a:rPr>
              <a:t>자료형의</a:t>
            </a:r>
            <a:r>
              <a:rPr lang="ko-KR" altLang="en-US" dirty="0" smtClean="0">
                <a:sym typeface="Wingdings" panose="05000000000000000000" pitchFamily="2" charset="2"/>
              </a:rPr>
              <a:t> 이름입니다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문자열을 넣고 싶다면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putExtra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호출하고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문자열을 다시 빼내고 싶다면 </a:t>
            </a:r>
            <a:r>
              <a:rPr lang="en-US" altLang="ko-KR" dirty="0" err="1" smtClean="0">
                <a:sym typeface="Wingdings" panose="05000000000000000000" pitchFamily="2" charset="2"/>
              </a:rPr>
              <a:t>getStringExtra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사용하면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바이트 배열이나 </a:t>
            </a:r>
            <a:r>
              <a:rPr lang="en-US" altLang="ko-KR" dirty="0" smtClean="0">
                <a:sym typeface="Wingdings" panose="05000000000000000000" pitchFamily="2" charset="2"/>
              </a:rPr>
              <a:t>Serializable </a:t>
            </a:r>
            <a:r>
              <a:rPr lang="ko-KR" altLang="en-US" dirty="0" smtClean="0">
                <a:sym typeface="Wingdings" panose="05000000000000000000" pitchFamily="2" charset="2"/>
              </a:rPr>
              <a:t>객체도 넣었다 뺄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번들 객체 안에 넣은 데이터를 </a:t>
            </a:r>
            <a:r>
              <a:rPr lang="ko-KR" altLang="en-US" b="1" dirty="0" smtClean="0">
                <a:sym typeface="Wingdings" panose="05000000000000000000" pitchFamily="2" charset="2"/>
              </a:rPr>
              <a:t>부가 데이터</a:t>
            </a:r>
            <a:r>
              <a:rPr lang="ko-KR" altLang="en-US" dirty="0" smtClean="0">
                <a:sym typeface="Wingdings" panose="05000000000000000000" pitchFamily="2" charset="2"/>
              </a:rPr>
              <a:t>라고 하며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시스템에선 건들지 않고 다른 앱 구성요소로 전달만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부가 데이터는 키</a:t>
            </a:r>
            <a:r>
              <a:rPr lang="en-US" altLang="ko-KR" dirty="0" smtClean="0">
                <a:sym typeface="Wingdings" panose="05000000000000000000" pitchFamily="2" charset="2"/>
              </a:rPr>
              <a:t>(Key)</a:t>
            </a:r>
            <a:r>
              <a:rPr lang="ko-KR" altLang="en-US" dirty="0" smtClean="0">
                <a:sym typeface="Wingdings" panose="05000000000000000000" pitchFamily="2" charset="2"/>
              </a:rPr>
              <a:t>와 값</a:t>
            </a:r>
            <a:r>
              <a:rPr lang="en-US" altLang="ko-KR" dirty="0" smtClean="0">
                <a:sym typeface="Wingdings" panose="05000000000000000000" pitchFamily="2" charset="2"/>
              </a:rPr>
              <a:t>(Value)</a:t>
            </a:r>
            <a:r>
              <a:rPr lang="ko-KR" altLang="en-US" dirty="0" smtClean="0">
                <a:sym typeface="Wingdings" panose="05000000000000000000" pitchFamily="2" charset="2"/>
              </a:rPr>
              <a:t>을 쌍으로 만들어 넣습니다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대표적인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dirty="0" smtClean="0">
                <a:sym typeface="Wingdings" panose="05000000000000000000" pitchFamily="2" charset="2"/>
              </a:rPr>
              <a:t>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Intent </a:t>
            </a:r>
            <a:r>
              <a:rPr lang="en-US" altLang="ko-KR" dirty="0" err="1" smtClean="0">
                <a:sym typeface="Wingdings" panose="05000000000000000000" pitchFamily="2" charset="2"/>
              </a:rPr>
              <a:t>putExtra</a:t>
            </a:r>
            <a:r>
              <a:rPr lang="en-US" altLang="ko-KR" dirty="0" smtClean="0">
                <a:sym typeface="Wingdings" panose="05000000000000000000" pitchFamily="2" charset="2"/>
              </a:rPr>
              <a:t>(String name, String value)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Intent </a:t>
            </a:r>
            <a:r>
              <a:rPr lang="en-US" altLang="ko-KR" dirty="0" err="1" smtClean="0">
                <a:sym typeface="Wingdings" panose="05000000000000000000" pitchFamily="2" charset="2"/>
              </a:rPr>
              <a:t>putExtra</a:t>
            </a:r>
            <a:r>
              <a:rPr lang="en-US" altLang="ko-KR" dirty="0" smtClean="0">
                <a:sym typeface="Wingdings" panose="05000000000000000000" pitchFamily="2" charset="2"/>
              </a:rPr>
              <a:t>(String name, int value)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Intent </a:t>
            </a:r>
            <a:r>
              <a:rPr lang="en-US" altLang="ko-KR" dirty="0" err="1" smtClean="0">
                <a:sym typeface="Wingdings" panose="05000000000000000000" pitchFamily="2" charset="2"/>
              </a:rPr>
              <a:t>putExtra</a:t>
            </a:r>
            <a:r>
              <a:rPr lang="en-US" altLang="ko-KR" dirty="0" smtClean="0">
                <a:sym typeface="Wingdings" panose="05000000000000000000" pitchFamily="2" charset="2"/>
              </a:rPr>
              <a:t>(String name, </a:t>
            </a:r>
            <a:r>
              <a:rPr lang="en-US" altLang="ko-KR" dirty="0" err="1">
                <a:sym typeface="Wingdings" panose="05000000000000000000" pitchFamily="2" charset="2"/>
              </a:rPr>
              <a:t>b</a:t>
            </a:r>
            <a:r>
              <a:rPr lang="en-US" altLang="ko-KR" dirty="0" err="1" smtClean="0">
                <a:sym typeface="Wingdings" panose="05000000000000000000" pitchFamily="2" charset="2"/>
              </a:rPr>
              <a:t>oolean</a:t>
            </a:r>
            <a:r>
              <a:rPr lang="en-US" altLang="ko-KR" dirty="0" smtClean="0">
                <a:sym typeface="Wingdings" panose="05000000000000000000" pitchFamily="2" charset="2"/>
              </a:rPr>
              <a:t> value)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String </a:t>
            </a:r>
            <a:r>
              <a:rPr lang="en-US" altLang="ko-KR" dirty="0" err="1" smtClean="0">
                <a:sym typeface="Wingdings" panose="05000000000000000000" pitchFamily="2" charset="2"/>
              </a:rPr>
              <a:t>getStringExtra</a:t>
            </a:r>
            <a:r>
              <a:rPr lang="en-US" altLang="ko-KR" dirty="0" smtClean="0">
                <a:sym typeface="Wingdings" panose="05000000000000000000" pitchFamily="2" charset="2"/>
              </a:rPr>
              <a:t>(String name)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int </a:t>
            </a:r>
            <a:r>
              <a:rPr lang="en-US" altLang="ko-KR" dirty="0" err="1" smtClean="0">
                <a:sym typeface="Wingdings" panose="05000000000000000000" pitchFamily="2" charset="2"/>
              </a:rPr>
              <a:t>getIntExtra</a:t>
            </a:r>
            <a:r>
              <a:rPr lang="en-US" altLang="ko-KR" dirty="0" smtClean="0">
                <a:sym typeface="Wingdings" panose="05000000000000000000" pitchFamily="2" charset="2"/>
              </a:rPr>
              <a:t>(String name, int </a:t>
            </a:r>
            <a:r>
              <a:rPr lang="en-US" altLang="ko-KR" dirty="0" err="1" smtClean="0">
                <a:sym typeface="Wingdings" panose="05000000000000000000" pitchFamily="2" charset="2"/>
              </a:rPr>
              <a:t>defaultValue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altLang="ko-KR" dirty="0" err="1">
                <a:sym typeface="Wingdings" panose="05000000000000000000" pitchFamily="2" charset="2"/>
              </a:rPr>
              <a:t>b</a:t>
            </a:r>
            <a:r>
              <a:rPr lang="en-US" altLang="ko-KR" dirty="0" err="1" smtClean="0">
                <a:sym typeface="Wingdings" panose="05000000000000000000" pitchFamily="2" charset="2"/>
              </a:rPr>
              <a:t>oolean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 err="1" smtClean="0">
                <a:sym typeface="Wingdings" panose="05000000000000000000" pitchFamily="2" charset="2"/>
              </a:rPr>
              <a:t>getBooleanExtra</a:t>
            </a:r>
            <a:r>
              <a:rPr lang="en-US" altLang="ko-KR" dirty="0" smtClean="0">
                <a:sym typeface="Wingdings" panose="05000000000000000000" pitchFamily="2" charset="2"/>
              </a:rPr>
              <a:t>(String name, </a:t>
            </a:r>
            <a:r>
              <a:rPr lang="en-US" altLang="ko-KR" dirty="0" err="1" smtClean="0">
                <a:sym typeface="Wingdings" panose="05000000000000000000" pitchFamily="2" charset="2"/>
              </a:rPr>
              <a:t>boolean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 err="1" smtClean="0">
                <a:sym typeface="Wingdings" panose="05000000000000000000" pitchFamily="2" charset="2"/>
              </a:rPr>
              <a:t>defaultValue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6812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ym typeface="Wingdings" panose="05000000000000000000" pitchFamily="2" charset="2"/>
              </a:rPr>
              <a:t>이터 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전달하고 싶은 데이터가 </a:t>
            </a:r>
            <a:r>
              <a:rPr lang="ko-KR" altLang="en-US" b="1" dirty="0" smtClean="0">
                <a:sym typeface="Wingdings" panose="05000000000000000000" pitchFamily="2" charset="2"/>
              </a:rPr>
              <a:t>기본 </a:t>
            </a:r>
            <a:r>
              <a:rPr lang="ko-KR" altLang="en-US" b="1" dirty="0" err="1" smtClean="0">
                <a:sym typeface="Wingdings" panose="05000000000000000000" pitchFamily="2" charset="2"/>
              </a:rPr>
              <a:t>자료형</a:t>
            </a:r>
            <a:r>
              <a:rPr lang="ko-KR" altLang="en-US" dirty="0" err="1" smtClean="0">
                <a:sym typeface="Wingdings" panose="05000000000000000000" pitchFamily="2" charset="2"/>
              </a:rPr>
              <a:t>이</a:t>
            </a:r>
            <a:r>
              <a:rPr lang="ko-KR" altLang="en-US" dirty="0" smtClean="0">
                <a:sym typeface="Wingdings" panose="05000000000000000000" pitchFamily="2" charset="2"/>
              </a:rPr>
              <a:t> 아니라 </a:t>
            </a:r>
            <a:r>
              <a:rPr lang="ko-KR" altLang="en-US" b="1" dirty="0" smtClean="0">
                <a:sym typeface="Wingdings" panose="05000000000000000000" pitchFamily="2" charset="2"/>
              </a:rPr>
              <a:t>객체</a:t>
            </a:r>
            <a:r>
              <a:rPr lang="en-US" altLang="ko-KR" b="1" dirty="0" smtClean="0">
                <a:sym typeface="Wingdings" panose="05000000000000000000" pitchFamily="2" charset="2"/>
              </a:rPr>
              <a:t>(Object)</a:t>
            </a:r>
            <a:r>
              <a:rPr lang="ko-KR" altLang="en-US" b="1" dirty="0" smtClean="0">
                <a:sym typeface="Wingdings" panose="05000000000000000000" pitchFamily="2" charset="2"/>
              </a:rPr>
              <a:t>인 경우에는 객체 자체를 전달할 수 없습니다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바이트 배열로 변환하거나 </a:t>
            </a:r>
            <a:r>
              <a:rPr lang="en-US" altLang="ko-KR" dirty="0" smtClean="0">
                <a:sym typeface="Wingdings" panose="05000000000000000000" pitchFamily="2" charset="2"/>
              </a:rPr>
              <a:t>Serializable </a:t>
            </a:r>
            <a:r>
              <a:rPr lang="ko-KR" altLang="en-US" dirty="0" smtClean="0">
                <a:sym typeface="Wingdings" panose="05000000000000000000" pitchFamily="2" charset="2"/>
              </a:rPr>
              <a:t>인터페이스를 구현하는 객체를 만들어 </a:t>
            </a:r>
            <a:r>
              <a:rPr lang="ko-KR" altLang="en-US" dirty="0" err="1" smtClean="0">
                <a:sym typeface="Wingdings" panose="05000000000000000000" pitchFamily="2" charset="2"/>
              </a:rPr>
              <a:t>직렬화한</a:t>
            </a:r>
            <a:r>
              <a:rPr lang="ko-KR" altLang="en-US" dirty="0" smtClean="0">
                <a:sym typeface="Wingdings" panose="05000000000000000000" pitchFamily="2" charset="2"/>
              </a:rPr>
              <a:t> 다음 전달해야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그러나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안드로이드에서는 </a:t>
            </a:r>
            <a:r>
              <a:rPr lang="en-US" altLang="ko-KR" dirty="0" smtClean="0">
                <a:sym typeface="Wingdings" panose="05000000000000000000" pitchFamily="2" charset="2"/>
              </a:rPr>
              <a:t>Serializable</a:t>
            </a:r>
            <a:r>
              <a:rPr lang="ko-KR" altLang="en-US" dirty="0" smtClean="0">
                <a:sym typeface="Wingdings" panose="05000000000000000000" pitchFamily="2" charset="2"/>
              </a:rPr>
              <a:t>과 유사한 </a:t>
            </a:r>
            <a:r>
              <a:rPr lang="en-US" altLang="ko-KR" b="1" dirty="0" smtClean="0">
                <a:sym typeface="Wingdings" panose="05000000000000000000" pitchFamily="2" charset="2"/>
              </a:rPr>
              <a:t>Parcelable </a:t>
            </a:r>
            <a:r>
              <a:rPr lang="ko-KR" altLang="en-US" b="1" dirty="0" smtClean="0">
                <a:sym typeface="Wingdings" panose="05000000000000000000" pitchFamily="2" charset="2"/>
              </a:rPr>
              <a:t>인터페이스</a:t>
            </a:r>
            <a:r>
              <a:rPr lang="ko-KR" altLang="en-US" dirty="0" smtClean="0">
                <a:sym typeface="Wingdings" panose="05000000000000000000" pitchFamily="2" charset="2"/>
              </a:rPr>
              <a:t>를 사용하여 </a:t>
            </a:r>
            <a:r>
              <a:rPr lang="ko-KR" altLang="en-US" b="1" dirty="0" smtClean="0">
                <a:sym typeface="Wingdings" panose="05000000000000000000" pitchFamily="2" charset="2"/>
              </a:rPr>
              <a:t>객체</a:t>
            </a:r>
            <a:r>
              <a:rPr lang="ko-KR" altLang="en-US" dirty="0" smtClean="0">
                <a:sym typeface="Wingdings" panose="05000000000000000000" pitchFamily="2" charset="2"/>
              </a:rPr>
              <a:t>를 직접 번들에 추가하여 데이터를 전송할 때 사용할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단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 두 가지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모두 구현해야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public abstract int </a:t>
            </a:r>
            <a:r>
              <a:rPr lang="en-US" altLang="ko-KR" b="1" dirty="0" err="1" smtClean="0">
                <a:sym typeface="Wingdings" panose="05000000000000000000" pitchFamily="2" charset="2"/>
              </a:rPr>
              <a:t>describeContents</a:t>
            </a:r>
            <a:r>
              <a:rPr lang="en-US" altLang="ko-KR" b="1" dirty="0" smtClean="0">
                <a:sym typeface="Wingdings" panose="05000000000000000000" pitchFamily="2" charset="2"/>
              </a:rPr>
              <a:t>()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public abstract void </a:t>
            </a:r>
            <a:r>
              <a:rPr lang="en-US" altLang="ko-KR" b="1" dirty="0" err="1" smtClean="0">
                <a:sym typeface="Wingdings" panose="05000000000000000000" pitchFamily="2" charset="2"/>
              </a:rPr>
              <a:t>writeToParcel</a:t>
            </a:r>
            <a:r>
              <a:rPr lang="en-US" altLang="ko-KR" b="1" dirty="0" smtClean="0">
                <a:sym typeface="Wingdings" panose="05000000000000000000" pitchFamily="2" charset="2"/>
              </a:rPr>
              <a:t>(Parcel </a:t>
            </a:r>
            <a:r>
              <a:rPr lang="en-US" altLang="ko-KR" b="1" dirty="0" err="1" smtClean="0">
                <a:sym typeface="Wingdings" panose="05000000000000000000" pitchFamily="2" charset="2"/>
              </a:rPr>
              <a:t>dest</a:t>
            </a:r>
            <a:r>
              <a:rPr lang="en-US" altLang="ko-KR" b="1" dirty="0" smtClean="0">
                <a:sym typeface="Wingdings" panose="05000000000000000000" pitchFamily="2" charset="2"/>
              </a:rPr>
              <a:t>, int flags)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describeContents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직렬화하려는</a:t>
            </a:r>
            <a:r>
              <a:rPr lang="ko-KR" altLang="en-US" dirty="0" smtClean="0">
                <a:sym typeface="Wingdings" panose="05000000000000000000" pitchFamily="2" charset="2"/>
              </a:rPr>
              <a:t> 객체의 유형을 구분할 때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여기 예제에서는 단순히 </a:t>
            </a:r>
            <a:r>
              <a:rPr lang="en-US" altLang="ko-KR" dirty="0" smtClean="0">
                <a:sym typeface="Wingdings" panose="05000000000000000000" pitchFamily="2" charset="2"/>
              </a:rPr>
              <a:t>0</a:t>
            </a:r>
            <a:r>
              <a:rPr lang="ko-KR" altLang="en-US" dirty="0" smtClean="0">
                <a:sym typeface="Wingdings" panose="05000000000000000000" pitchFamily="2" charset="2"/>
              </a:rPr>
              <a:t>을 반환하도록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writeToParcel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dirty="0" smtClean="0">
                <a:sym typeface="Wingdings" panose="05000000000000000000" pitchFamily="2" charset="2"/>
              </a:rPr>
              <a:t> 객체가 가지고 있는 데이터를 </a:t>
            </a:r>
            <a:r>
              <a:rPr lang="en-US" altLang="ko-KR" dirty="0" smtClean="0">
                <a:sym typeface="Wingdings" panose="05000000000000000000" pitchFamily="2" charset="2"/>
              </a:rPr>
              <a:t>Parcel </a:t>
            </a:r>
            <a:r>
              <a:rPr lang="ko-KR" altLang="en-US" dirty="0" smtClean="0">
                <a:sym typeface="Wingdings" panose="05000000000000000000" pitchFamily="2" charset="2"/>
              </a:rPr>
              <a:t>객체로 만들어 주는 역할을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en-US" altLang="ko-KR" dirty="0" smtClean="0">
                <a:sym typeface="Wingdings" panose="05000000000000000000" pitchFamily="2" charset="2"/>
              </a:rPr>
              <a:t>Parcel </a:t>
            </a:r>
            <a:r>
              <a:rPr lang="ko-KR" altLang="en-US" dirty="0" smtClean="0">
                <a:sym typeface="Wingdings" panose="05000000000000000000" pitchFamily="2" charset="2"/>
              </a:rPr>
              <a:t>객체는 </a:t>
            </a:r>
            <a:r>
              <a:rPr lang="en-US" altLang="ko-KR" dirty="0" smtClean="0">
                <a:sym typeface="Wingdings" panose="05000000000000000000" pitchFamily="2" charset="2"/>
              </a:rPr>
              <a:t>Bundle </a:t>
            </a:r>
            <a:r>
              <a:rPr lang="ko-KR" altLang="en-US" dirty="0" smtClean="0">
                <a:sym typeface="Wingdings" panose="05000000000000000000" pitchFamily="2" charset="2"/>
              </a:rPr>
              <a:t>객체처럼 </a:t>
            </a:r>
            <a:r>
              <a:rPr lang="en-US" altLang="ko-KR" dirty="0" err="1" smtClean="0">
                <a:sym typeface="Wingdings" panose="05000000000000000000" pitchFamily="2" charset="2"/>
              </a:rPr>
              <a:t>readOOO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en-US" altLang="ko-KR" dirty="0" err="1" smtClean="0">
                <a:sym typeface="Wingdings" panose="05000000000000000000" pitchFamily="2" charset="2"/>
              </a:rPr>
              <a:t>writeOOO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형태를 가진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제공하므로 기본 데이터 타입을 넣고 확인할 수 있도록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	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위의 두 가지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모두 구현한 다음에는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CREATOR</a:t>
            </a:r>
            <a:r>
              <a:rPr lang="ko-KR" altLang="en-US" dirty="0" smtClean="0">
                <a:sym typeface="Wingdings" panose="05000000000000000000" pitchFamily="2" charset="2"/>
              </a:rPr>
              <a:t>라는 상수를 만들어야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 상수는 </a:t>
            </a:r>
            <a:r>
              <a:rPr lang="en-US" altLang="ko-KR" dirty="0" smtClean="0">
                <a:sym typeface="Wingdings" panose="05000000000000000000" pitchFamily="2" charset="2"/>
              </a:rPr>
              <a:t>Parcel </a:t>
            </a:r>
            <a:r>
              <a:rPr lang="ko-KR" altLang="en-US" dirty="0" err="1" smtClean="0">
                <a:sym typeface="Wingdings" panose="05000000000000000000" pitchFamily="2" charset="2"/>
              </a:rPr>
              <a:t>객체로부터</a:t>
            </a:r>
            <a:r>
              <a:rPr lang="ko-KR" altLang="en-US" dirty="0" smtClean="0">
                <a:sym typeface="Wingdings" panose="05000000000000000000" pitchFamily="2" charset="2"/>
              </a:rPr>
              <a:t> 데이터를 읽어 들여 객체를 생성하는 역할을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 객체는 상수로 정의되고 반드시 </a:t>
            </a:r>
            <a:r>
              <a:rPr lang="en-US" altLang="ko-KR" b="1" dirty="0" smtClean="0">
                <a:sym typeface="Wingdings" panose="05000000000000000000" pitchFamily="2" charset="2"/>
              </a:rPr>
              <a:t>static final </a:t>
            </a:r>
            <a:r>
              <a:rPr lang="ko-KR" altLang="en-US" dirty="0" smtClean="0">
                <a:sym typeface="Wingdings" panose="05000000000000000000" pitchFamily="2" charset="2"/>
              </a:rPr>
              <a:t>로 선언되어야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1902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단순형 </a:t>
            </a:r>
            <a:r>
              <a:rPr lang="ko-KR" altLang="en-US" dirty="0" err="1">
                <a:sym typeface="Wingdings" panose="05000000000000000000" pitchFamily="2" charset="2"/>
              </a:rPr>
              <a:t>자료형이</a:t>
            </a:r>
            <a:r>
              <a:rPr lang="ko-KR" altLang="en-US" dirty="0">
                <a:sym typeface="Wingdings" panose="05000000000000000000" pitchFamily="2" charset="2"/>
              </a:rPr>
              <a:t> 아닌 객체 안에 있는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예를 들어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ym typeface="Wingdings" panose="05000000000000000000" pitchFamily="2" charset="2"/>
              </a:rPr>
              <a:t>책의 </a:t>
            </a:r>
            <a:r>
              <a:rPr lang="ko-KR" altLang="en-US" b="1" dirty="0" smtClean="0">
                <a:sym typeface="Wingdings" panose="05000000000000000000" pitchFamily="2" charset="2"/>
              </a:rPr>
              <a:t>제목과 가격</a:t>
            </a:r>
            <a:r>
              <a:rPr lang="ko-KR" altLang="en-US" dirty="0" smtClean="0">
                <a:sym typeface="Wingdings" panose="05000000000000000000" pitchFamily="2" charset="2"/>
              </a:rPr>
              <a:t>을 보내고 받는 실습을 </a:t>
            </a:r>
            <a:r>
              <a:rPr lang="ko-KR" altLang="en-US" dirty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5715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en-US" altLang="ko-KR" dirty="0" smtClean="0">
                <a:sym typeface="Wingdings" panose="05000000000000000000" pitchFamily="2" charset="2"/>
              </a:rPr>
              <a:t>Activity2</a:t>
            </a:r>
            <a:r>
              <a:rPr lang="ko-KR" altLang="en-US" dirty="0" smtClean="0">
                <a:sym typeface="Wingdings" panose="05000000000000000000" pitchFamily="2" charset="2"/>
              </a:rPr>
              <a:t>에 있는 기존의 </a:t>
            </a:r>
            <a:r>
              <a:rPr lang="en-US" altLang="ko-KR" dirty="0" err="1" smtClean="0">
                <a:sym typeface="Wingdings" panose="05000000000000000000" pitchFamily="2" charset="2"/>
              </a:rPr>
              <a:t>textView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두 개와 버튼을 있는 그대로 활용합니다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69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675410"/>
            <a:ext cx="2740792" cy="485289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768" y="1675410"/>
            <a:ext cx="2749394" cy="48341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8698" y="1675410"/>
            <a:ext cx="2727702" cy="477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06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–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새로운 화면 추가하기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새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SampleLayoutInflater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프로젝트 시작하고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dirty="0" err="1" smtClean="0">
                <a:sym typeface="Wingdings" panose="05000000000000000000" pitchFamily="2" charset="2"/>
              </a:rPr>
              <a:t>layoutInflater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 안에 새로운 화면을 하나 더 추가해 보는 실습을 하려고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app</a:t>
            </a:r>
            <a:r>
              <a:rPr lang="ko-KR" altLang="en-US" dirty="0" smtClean="0">
                <a:sym typeface="Wingdings" panose="05000000000000000000" pitchFamily="2" charset="2"/>
              </a:rPr>
              <a:t>폴더를 선택한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우클릭하여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[New  Activity  Empty Activity] 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대화상자에서 </a:t>
            </a:r>
            <a:r>
              <a:rPr lang="en-US" altLang="ko-KR" dirty="0" smtClean="0">
                <a:sym typeface="Wingdings" panose="05000000000000000000" pitchFamily="2" charset="2"/>
              </a:rPr>
              <a:t>Activity Name: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Menu</a:t>
            </a:r>
            <a:r>
              <a:rPr lang="en-US" altLang="ko-KR" b="1" dirty="0" err="1" smtClean="0">
                <a:sym typeface="Wingdings" panose="05000000000000000000" pitchFamily="2" charset="2"/>
              </a:rPr>
              <a:t>Activity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를 입력하고 </a:t>
            </a:r>
            <a:r>
              <a:rPr lang="en-US" altLang="ko-KR" dirty="0" smtClean="0">
                <a:sym typeface="Wingdings" panose="05000000000000000000" pitchFamily="2" charset="2"/>
              </a:rPr>
              <a:t>[Finish]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res/layout </a:t>
            </a:r>
            <a:r>
              <a:rPr lang="ko-KR" altLang="en-US" dirty="0" smtClean="0">
                <a:sym typeface="Wingdings" panose="05000000000000000000" pitchFamily="2" charset="2"/>
              </a:rPr>
              <a:t>폴더에 새로운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 하나와 </a:t>
            </a:r>
            <a:r>
              <a:rPr lang="en-US" altLang="ko-KR" dirty="0" smtClean="0">
                <a:sym typeface="Wingdings" panose="05000000000000000000" pitchFamily="2" charset="2"/>
              </a:rPr>
              <a:t>app/java </a:t>
            </a:r>
            <a:r>
              <a:rPr lang="ko-KR" altLang="en-US" dirty="0" smtClean="0">
                <a:sym typeface="Wingdings" panose="05000000000000000000" pitchFamily="2" charset="2"/>
              </a:rPr>
              <a:t>폴더에 새로운 자바 소스 코드 파일이 생성됩니다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한 쌍으로 말입니다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3248268"/>
            <a:ext cx="4176464" cy="352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5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How to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rename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or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Android Studio project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Close Android Studio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Change project root directory name or copy it into a new name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Open Android Studio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Open the project (not from local history) but by browsing the new directory name.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Edit the following line in /</a:t>
            </a:r>
            <a:r>
              <a:rPr lang="en-US" altLang="ko-KR" b="1" dirty="0" err="1" smtClean="0">
                <a:sym typeface="Wingdings" panose="05000000000000000000" pitchFamily="2" charset="2"/>
              </a:rPr>
              <a:t>Gradle</a:t>
            </a:r>
            <a:r>
              <a:rPr lang="en-US" altLang="ko-KR" b="1" dirty="0" smtClean="0">
                <a:sym typeface="Wingdings" panose="05000000000000000000" pitchFamily="2" charset="2"/>
              </a:rPr>
              <a:t> Scripts/</a:t>
            </a:r>
            <a:r>
              <a:rPr lang="en-US" altLang="ko-KR" b="1" dirty="0" err="1" smtClean="0">
                <a:sym typeface="Wingdings" panose="05000000000000000000" pitchFamily="2" charset="2"/>
              </a:rPr>
              <a:t>settings.gradle</a:t>
            </a:r>
            <a:r>
              <a:rPr lang="en-US" altLang="ko-KR" dirty="0" smtClean="0">
                <a:sym typeface="Wingdings" panose="05000000000000000000" pitchFamily="2" charset="2"/>
              </a:rPr>
              <a:t> if necessary.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rootProject.name </a:t>
            </a:r>
            <a:r>
              <a:rPr lang="en-US" altLang="ko-KR" dirty="0">
                <a:sym typeface="Wingdings" panose="05000000000000000000" pitchFamily="2" charset="2"/>
              </a:rPr>
              <a:t>= 'Your </a:t>
            </a:r>
            <a:r>
              <a:rPr lang="en-US" altLang="ko-KR" dirty="0" smtClean="0">
                <a:sym typeface="Wingdings" panose="05000000000000000000" pitchFamily="2" charset="2"/>
              </a:rPr>
              <a:t>new project name'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Edit </a:t>
            </a:r>
            <a:r>
              <a:rPr lang="en-US" altLang="ko-KR" b="1" dirty="0" smtClean="0">
                <a:sym typeface="Wingdings" panose="05000000000000000000" pitchFamily="2" charset="2"/>
              </a:rPr>
              <a:t>/app/res/values/strings.xml  </a:t>
            </a:r>
            <a:r>
              <a:rPr lang="en-US" altLang="ko-KR" dirty="0" smtClean="0">
                <a:sym typeface="Wingdings" panose="05000000000000000000" pitchFamily="2" charset="2"/>
              </a:rPr>
              <a:t>file for </a:t>
            </a:r>
            <a:r>
              <a:rPr lang="en-US" altLang="ko-KR" dirty="0">
                <a:sym typeface="Wingdings" panose="05000000000000000000" pitchFamily="2" charset="2"/>
              </a:rPr>
              <a:t> 'Your new project name</a:t>
            </a:r>
            <a:r>
              <a:rPr lang="en-US" altLang="ko-KR" dirty="0" smtClean="0">
                <a:sym typeface="Wingdings" panose="05000000000000000000" pitchFamily="2" charset="2"/>
              </a:rPr>
              <a:t>' if necessary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Run [Build]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ym typeface="Wingdings" panose="05000000000000000000" pitchFamily="2" charset="2"/>
              </a:rPr>
              <a:t>[Clean Project]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Run [Sync Project with </a:t>
            </a:r>
            <a:r>
              <a:rPr lang="en-US" altLang="ko-KR" dirty="0" err="1" smtClean="0">
                <a:sym typeface="Wingdings" panose="05000000000000000000" pitchFamily="2" charset="2"/>
              </a:rPr>
              <a:t>gradle</a:t>
            </a:r>
            <a:r>
              <a:rPr lang="en-US" altLang="ko-KR" dirty="0" smtClean="0">
                <a:sym typeface="Wingdings" panose="05000000000000000000" pitchFamily="2" charset="2"/>
              </a:rPr>
              <a:t> files] </a:t>
            </a:r>
          </a:p>
          <a:p>
            <a:pPr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Use [</a:t>
            </a:r>
            <a:r>
              <a:rPr lang="en-US" altLang="ko-KR" b="1" dirty="0" smtClean="0">
                <a:sym typeface="Wingdings" panose="05000000000000000000" pitchFamily="2" charset="2"/>
              </a:rPr>
              <a:t>Refactor  Rename</a:t>
            </a:r>
            <a:r>
              <a:rPr lang="en-US" altLang="ko-KR" dirty="0" smtClean="0">
                <a:sym typeface="Wingdings" panose="05000000000000000000" pitchFamily="2" charset="2"/>
              </a:rPr>
              <a:t>] if you </a:t>
            </a:r>
            <a:r>
              <a:rPr lang="en-US" altLang="ko-KR" dirty="0">
                <a:sym typeface="Wingdings" panose="05000000000000000000" pitchFamily="2" charset="2"/>
              </a:rPr>
              <a:t>want to change the package </a:t>
            </a:r>
            <a:r>
              <a:rPr lang="en-US" altLang="ko-KR" dirty="0" smtClean="0">
                <a:sym typeface="Wingdings" panose="05000000000000000000" pitchFamily="2" charset="2"/>
              </a:rPr>
              <a:t>name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pPr marL="400050"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70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839416" y="3861048"/>
            <a:ext cx="2736304" cy="1008112"/>
            <a:chOff x="3431704" y="2204864"/>
            <a:chExt cx="2556282" cy="86409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31704" y="2204864"/>
              <a:ext cx="2556282" cy="864096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4655840" y="2487520"/>
              <a:ext cx="432048" cy="548688"/>
            </a:xfrm>
            <a:prstGeom prst="roundRect">
              <a:avLst/>
            </a:prstGeom>
            <a:solidFill>
              <a:schemeClr val="accent1">
                <a:tint val="100000"/>
                <a:shade val="100000"/>
                <a:hueMod val="100000"/>
                <a:satMod val="10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132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단순형 </a:t>
            </a:r>
            <a:r>
              <a:rPr lang="ko-KR" altLang="en-US" dirty="0" err="1">
                <a:sym typeface="Wingdings" panose="05000000000000000000" pitchFamily="2" charset="2"/>
              </a:rPr>
              <a:t>자료형이</a:t>
            </a:r>
            <a:r>
              <a:rPr lang="ko-KR" altLang="en-US" dirty="0">
                <a:sym typeface="Wingdings" panose="05000000000000000000" pitchFamily="2" charset="2"/>
              </a:rPr>
              <a:t> 아닌 객체 안에 있는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예를 들어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ym typeface="Wingdings" panose="05000000000000000000" pitchFamily="2" charset="2"/>
              </a:rPr>
              <a:t>책의 </a:t>
            </a:r>
            <a:r>
              <a:rPr lang="ko-KR" altLang="en-US" b="1" dirty="0" err="1">
                <a:sym typeface="Wingdings" panose="05000000000000000000" pitchFamily="2" charset="2"/>
              </a:rPr>
              <a:t>제목와</a:t>
            </a:r>
            <a:r>
              <a:rPr lang="ko-KR" altLang="en-US" b="1" dirty="0">
                <a:sym typeface="Wingdings" panose="05000000000000000000" pitchFamily="2" charset="2"/>
              </a:rPr>
              <a:t> 가격</a:t>
            </a:r>
            <a:r>
              <a:rPr lang="ko-KR" altLang="en-US" dirty="0">
                <a:sym typeface="Wingdings" panose="05000000000000000000" pitchFamily="2" charset="2"/>
              </a:rPr>
              <a:t>을 보내는 실습을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r>
              <a:rPr lang="en-US" altLang="ko-KR" b="1" dirty="0" err="1" smtClean="0">
                <a:sym typeface="Wingdings" panose="05000000000000000000" pitchFamily="2" charset="2"/>
              </a:rPr>
              <a:t>SampleActivity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프로젝트 폴더를 복사하여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SampleParcel</a:t>
            </a:r>
            <a:r>
              <a:rPr lang="ko-KR" altLang="en-US" b="1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폴더를 만드십시오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프로젝트 복사에 따른 절차를 실행하십시오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[Refactor  Rename]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을 실행하여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com.example.activity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err="1" smtClean="0">
                <a:sym typeface="Wingdings" panose="05000000000000000000" pitchFamily="2" charset="2"/>
              </a:rPr>
              <a:t>com.example.parcel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BookData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클래스 파일을 생성하고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 클래스에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Parcelable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인터페이스를 구현하고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객체를 만들어 전달합니다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/app/java/</a:t>
            </a:r>
            <a:r>
              <a:rPr lang="en-US" altLang="ko-KR" dirty="0" err="1" smtClean="0">
                <a:sym typeface="Wingdings" panose="05000000000000000000" pitchFamily="2" charset="2"/>
              </a:rPr>
              <a:t>com.example.parcel</a:t>
            </a:r>
            <a:r>
              <a:rPr lang="en-US" altLang="ko-KR" dirty="0" smtClean="0">
                <a:sym typeface="Wingdings" panose="05000000000000000000" pitchFamily="2" charset="2"/>
              </a:rPr>
              <a:t>/ </a:t>
            </a:r>
            <a:r>
              <a:rPr lang="ko-KR" altLang="en-US" dirty="0" smtClean="0">
                <a:sym typeface="Wingdings" panose="05000000000000000000" pitchFamily="2" charset="2"/>
              </a:rPr>
              <a:t>에</a:t>
            </a:r>
            <a:r>
              <a:rPr lang="ko-KR" altLang="en-US" dirty="0">
                <a:sym typeface="Wingdings" panose="05000000000000000000" pitchFamily="2" charset="2"/>
              </a:rPr>
              <a:t>서</a:t>
            </a:r>
            <a:r>
              <a:rPr lang="ko-KR" altLang="en-US" dirty="0" smtClean="0">
                <a:sym typeface="Wingdings" panose="05000000000000000000" pitchFamily="2" charset="2"/>
              </a:rPr>
              <a:t> 우클릭하여 </a:t>
            </a:r>
            <a:r>
              <a:rPr lang="en-US" altLang="ko-KR" dirty="0" smtClean="0">
                <a:sym typeface="Wingdings" panose="05000000000000000000" pitchFamily="2" charset="2"/>
              </a:rPr>
              <a:t>[New  Java Class]</a:t>
            </a:r>
            <a:r>
              <a:rPr lang="ko-KR" altLang="en-US" dirty="0" smtClean="0">
                <a:sym typeface="Wingdings" panose="05000000000000000000" pitchFamily="2" charset="2"/>
              </a:rPr>
              <a:t>에서 파일이름을 입력하여 </a:t>
            </a:r>
            <a:r>
              <a:rPr lang="en-US" altLang="ko-KR" b="1" dirty="0" smtClean="0">
                <a:sym typeface="Wingdings" panose="05000000000000000000" pitchFamily="2" charset="2"/>
              </a:rPr>
              <a:t>BookData.java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파일을 생성합니다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>
                <a:sym typeface="Wingdings" panose="05000000000000000000" pitchFamily="2" charset="2"/>
              </a:rPr>
              <a:t>한 객체를 </a:t>
            </a:r>
            <a:r>
              <a:rPr lang="en-US" altLang="ko-KR" dirty="0">
                <a:sym typeface="Wingdings" panose="05000000000000000000" pitchFamily="2" charset="2"/>
              </a:rPr>
              <a:t>Parcelable </a:t>
            </a:r>
            <a:r>
              <a:rPr lang="ko-KR" altLang="en-US" dirty="0">
                <a:sym typeface="Wingdings" panose="05000000000000000000" pitchFamily="2" charset="2"/>
              </a:rPr>
              <a:t>클래스 객체로 만들려면 </a:t>
            </a:r>
            <a:r>
              <a:rPr lang="en-US" altLang="ko-KR" dirty="0" err="1">
                <a:sym typeface="Wingdings" panose="05000000000000000000" pitchFamily="2" charset="2"/>
              </a:rPr>
              <a:t>android.os.Parcelable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인턴페이스를 구현해야 합니다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3666621"/>
            <a:ext cx="10717780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600" dirty="0">
                <a:latin typeface="Consolas" panose="020B0609020204030204" pitchFamily="49" charset="0"/>
              </a:rPr>
              <a:t>class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BookData</a:t>
            </a:r>
            <a:r>
              <a:rPr lang="en-US" altLang="ko-KR" sz="1600" dirty="0" smtClean="0">
                <a:latin typeface="Consolas" panose="020B0609020204030204" pitchFamily="49" charset="0"/>
              </a:rPr>
              <a:t> {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private String title;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private int price;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315988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단순형 </a:t>
            </a:r>
            <a:r>
              <a:rPr lang="ko-KR" altLang="en-US" dirty="0" err="1" smtClean="0">
                <a:sym typeface="Wingdings" panose="05000000000000000000" pitchFamily="2" charset="2"/>
              </a:rPr>
              <a:t>자료형이</a:t>
            </a:r>
            <a:r>
              <a:rPr lang="ko-KR" altLang="en-US" dirty="0" smtClean="0">
                <a:sym typeface="Wingdings" panose="05000000000000000000" pitchFamily="2" charset="2"/>
              </a:rPr>
              <a:t> 아닌 객체 안에 있는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책의 </a:t>
            </a:r>
            <a:r>
              <a:rPr lang="ko-KR" altLang="en-US" b="1" dirty="0" err="1" smtClean="0">
                <a:sym typeface="Wingdings" panose="05000000000000000000" pitchFamily="2" charset="2"/>
              </a:rPr>
              <a:t>제목와</a:t>
            </a:r>
            <a:r>
              <a:rPr lang="ko-KR" altLang="en-US" b="1" dirty="0" smtClean="0">
                <a:sym typeface="Wingdings" panose="05000000000000000000" pitchFamily="2" charset="2"/>
              </a:rPr>
              <a:t> 가격</a:t>
            </a:r>
            <a:r>
              <a:rPr lang="ko-KR" altLang="en-US" dirty="0" smtClean="0">
                <a:sym typeface="Wingdings" panose="05000000000000000000" pitchFamily="2" charset="2"/>
              </a:rPr>
              <a:t>을 보내는 실습을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한 객체를 </a:t>
            </a:r>
            <a:r>
              <a:rPr lang="en-US" altLang="ko-KR" dirty="0" smtClean="0">
                <a:sym typeface="Wingdings" panose="05000000000000000000" pitchFamily="2" charset="2"/>
              </a:rPr>
              <a:t>Parcelable </a:t>
            </a:r>
            <a:r>
              <a:rPr lang="ko-KR" altLang="en-US" dirty="0" smtClean="0">
                <a:sym typeface="Wingdings" panose="05000000000000000000" pitchFamily="2" charset="2"/>
              </a:rPr>
              <a:t>클래스 객체로 만들려면 </a:t>
            </a:r>
            <a:r>
              <a:rPr lang="en-US" altLang="ko-KR" dirty="0" err="1" smtClean="0">
                <a:sym typeface="Wingdings" panose="05000000000000000000" pitchFamily="2" charset="2"/>
              </a:rPr>
              <a:t>android.os.Parcelable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인턴페이스를 구현해야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r>
              <a:rPr lang="en-US" altLang="ko-KR" dirty="0" smtClean="0">
                <a:sym typeface="Wingdings" panose="05000000000000000000" pitchFamily="2" charset="2"/>
              </a:rPr>
              <a:t>Parcelable </a:t>
            </a:r>
            <a:r>
              <a:rPr lang="ko-KR" altLang="en-US" dirty="0" smtClean="0">
                <a:sym typeface="Wingdings" panose="05000000000000000000" pitchFamily="2" charset="2"/>
              </a:rPr>
              <a:t>인터페이스를 구현한다는 말은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인터페이스가 지정한 다음 두 메소드를 반드시 구현해야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describeContents</a:t>
            </a:r>
            <a:r>
              <a:rPr lang="en-US" altLang="ko-KR" dirty="0" smtClean="0">
                <a:sym typeface="Wingdings" panose="05000000000000000000" pitchFamily="2" charset="2"/>
              </a:rPr>
              <a:t>() – Parcel </a:t>
            </a:r>
            <a:r>
              <a:rPr lang="ko-KR" altLang="en-US" dirty="0" smtClean="0">
                <a:sym typeface="Wingdings" panose="05000000000000000000" pitchFamily="2" charset="2"/>
              </a:rPr>
              <a:t>하려는 객체의 종류를 정의합니다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writeToPacel</a:t>
            </a:r>
            <a:r>
              <a:rPr lang="en-US" altLang="ko-KR" dirty="0" smtClean="0">
                <a:sym typeface="Wingdings" panose="05000000000000000000" pitchFamily="2" charset="2"/>
              </a:rPr>
              <a:t>(Parcel </a:t>
            </a:r>
            <a:r>
              <a:rPr lang="en-US" altLang="ko-KR" dirty="0" err="1" smtClean="0">
                <a:sym typeface="Wingdings" panose="05000000000000000000" pitchFamily="2" charset="2"/>
              </a:rPr>
              <a:t>dest</a:t>
            </a:r>
            <a:r>
              <a:rPr lang="en-US" altLang="ko-KR" dirty="0" smtClean="0">
                <a:sym typeface="Wingdings" panose="05000000000000000000" pitchFamily="2" charset="2"/>
              </a:rPr>
              <a:t>, int flags) – </a:t>
            </a:r>
            <a:r>
              <a:rPr lang="ko-KR" altLang="en-US" dirty="0" smtClean="0">
                <a:sym typeface="Wingdings" panose="05000000000000000000" pitchFamily="2" charset="2"/>
              </a:rPr>
              <a:t>실제 객체를 </a:t>
            </a:r>
            <a:r>
              <a:rPr lang="en-US" altLang="ko-KR" dirty="0" smtClean="0">
                <a:sym typeface="Wingdings" panose="05000000000000000000" pitchFamily="2" charset="2"/>
              </a:rPr>
              <a:t>serialization </a:t>
            </a:r>
            <a:r>
              <a:rPr lang="ko-KR" altLang="en-US" dirty="0" smtClean="0">
                <a:sym typeface="Wingdings" panose="05000000000000000000" pitchFamily="2" charset="2"/>
              </a:rPr>
              <a:t>하는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객체의 각 </a:t>
            </a:r>
            <a:r>
              <a:rPr lang="ko-KR" altLang="en-US" dirty="0" err="1" smtClean="0">
                <a:sym typeface="Wingdings" panose="05000000000000000000" pitchFamily="2" charset="2"/>
              </a:rPr>
              <a:t>엘레멘트</a:t>
            </a:r>
            <a:r>
              <a:rPr lang="ko-KR" altLang="en-US" dirty="0" smtClean="0">
                <a:sym typeface="Wingdings" panose="05000000000000000000" pitchFamily="2" charset="2"/>
              </a:rPr>
              <a:t> 각각 </a:t>
            </a:r>
            <a:r>
              <a:rPr lang="en-US" altLang="ko-KR" dirty="0" smtClean="0">
                <a:sym typeface="Wingdings" panose="05000000000000000000" pitchFamily="2" charset="2"/>
              </a:rPr>
              <a:t>parcel </a:t>
            </a:r>
            <a:r>
              <a:rPr lang="ko-KR" altLang="en-US" dirty="0" smtClean="0">
                <a:sym typeface="Wingdings" panose="05000000000000000000" pitchFamily="2" charset="2"/>
              </a:rPr>
              <a:t>해주는 역할을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클래스 이름에 빨간 줄이 표시된 곳에서 </a:t>
            </a:r>
            <a:r>
              <a:rPr lang="ko-KR" altLang="en-US" dirty="0" smtClean="0">
                <a:sym typeface="Wingdings" panose="05000000000000000000" pitchFamily="2" charset="2"/>
              </a:rPr>
              <a:t>우클릭해서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dirty="0">
                <a:sym typeface="Wingdings" panose="05000000000000000000" pitchFamily="2" charset="2"/>
              </a:rPr>
              <a:t>Generate …]</a:t>
            </a:r>
            <a:r>
              <a:rPr lang="ko-KR" altLang="en-US" dirty="0">
                <a:sym typeface="Wingdings" panose="05000000000000000000" pitchFamily="2" charset="2"/>
              </a:rPr>
              <a:t>를 선택하고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다시 </a:t>
            </a:r>
            <a:r>
              <a:rPr lang="en-US" altLang="ko-KR" dirty="0">
                <a:sym typeface="Wingdings" panose="05000000000000000000" pitchFamily="2" charset="2"/>
              </a:rPr>
              <a:t>[Override methods …] </a:t>
            </a:r>
            <a:r>
              <a:rPr lang="ko-KR" altLang="en-US" dirty="0">
                <a:sym typeface="Wingdings" panose="05000000000000000000" pitchFamily="2" charset="2"/>
              </a:rPr>
              <a:t>선택합니다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이를 반복하여 </a:t>
            </a:r>
            <a:r>
              <a:rPr lang="en-US" altLang="ko-KR" dirty="0" err="1" smtClean="0">
                <a:sym typeface="Wingdings" panose="05000000000000000000" pitchFamily="2" charset="2"/>
              </a:rPr>
              <a:t>describeContents</a:t>
            </a:r>
            <a:r>
              <a:rPr lang="en-US" altLang="ko-KR" dirty="0">
                <a:sym typeface="Wingdings" panose="05000000000000000000" pitchFamily="2" charset="2"/>
              </a:rPr>
              <a:t>()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 err="1">
                <a:sym typeface="Wingdings" panose="05000000000000000000" pitchFamily="2" charset="2"/>
              </a:rPr>
              <a:t>writeToParcel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>
                <a:sym typeface="Wingdings" panose="05000000000000000000" pitchFamily="2" charset="2"/>
              </a:rPr>
              <a:t>메소드를 재정의 합니다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혹은 </a:t>
            </a:r>
            <a:r>
              <a:rPr lang="en-US" altLang="ko-KR" dirty="0">
                <a:sym typeface="Wingdings" panose="05000000000000000000" pitchFamily="2" charset="2"/>
              </a:rPr>
              <a:t>Ctrl</a:t>
            </a:r>
            <a:r>
              <a:rPr lang="ko-KR" altLang="en-US" dirty="0">
                <a:sym typeface="Wingdings" panose="05000000000000000000" pitchFamily="2" charset="2"/>
              </a:rPr>
              <a:t>를 눌러서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r>
              <a:rPr lang="ko-KR" altLang="en-US" dirty="0">
                <a:sym typeface="Wingdings" panose="05000000000000000000" pitchFamily="2" charset="2"/>
              </a:rPr>
              <a:t> 두 메소드를 모두 선택하여 한번에 발생할 수도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72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92137" y="1556792"/>
            <a:ext cx="10717780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600" dirty="0">
                <a:latin typeface="Consolas" panose="020B0609020204030204" pitchFamily="49" charset="0"/>
              </a:rPr>
              <a:t>class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BookData</a:t>
            </a:r>
            <a:r>
              <a:rPr lang="en-US" altLang="ko-KR" sz="1600" dirty="0" smtClean="0">
                <a:latin typeface="Consolas" panose="020B0609020204030204" pitchFamily="49" charset="0"/>
              </a:rPr>
              <a:t> implements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Parceable</a:t>
            </a:r>
            <a:r>
              <a:rPr lang="en-US" altLang="ko-KR" sz="1600" dirty="0" smtClean="0">
                <a:latin typeface="Consolas" panose="020B0609020204030204" pitchFamily="49" charset="0"/>
              </a:rPr>
              <a:t> {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private String title;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private int price;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2137" y="5114095"/>
            <a:ext cx="10717780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int </a:t>
            </a:r>
            <a:r>
              <a:rPr lang="en-US" altLang="ko-KR" sz="1600" dirty="0" err="1">
                <a:latin typeface="Consolas" panose="020B0609020204030204" pitchFamily="49" charset="0"/>
              </a:rPr>
              <a:t>describeContents</a:t>
            </a:r>
            <a:r>
              <a:rPr lang="en-US" altLang="ko-KR" sz="1600" dirty="0">
                <a:latin typeface="Consolas" panose="020B0609020204030204" pitchFamily="49" charset="0"/>
              </a:rPr>
              <a:t>() { return 0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600" dirty="0">
                <a:latin typeface="Consolas" panose="020B0609020204030204" pitchFamily="49" charset="0"/>
              </a:rPr>
              <a:t>void </a:t>
            </a:r>
            <a:r>
              <a:rPr lang="en-US" altLang="ko-KR" sz="1600" dirty="0" err="1">
                <a:latin typeface="Consolas" panose="020B0609020204030204" pitchFamily="49" charset="0"/>
              </a:rPr>
              <a:t>writeToParcel</a:t>
            </a:r>
            <a:r>
              <a:rPr lang="en-US" altLang="ko-KR" sz="1600" dirty="0">
                <a:latin typeface="Consolas" panose="020B0609020204030204" pitchFamily="49" charset="0"/>
              </a:rPr>
              <a:t>(Parcel </a:t>
            </a:r>
            <a:r>
              <a:rPr lang="en-US" altLang="ko-KR" sz="1600" dirty="0" err="1">
                <a:latin typeface="Consolas" panose="020B0609020204030204" pitchFamily="49" charset="0"/>
              </a:rPr>
              <a:t>dest</a:t>
            </a:r>
            <a:r>
              <a:rPr lang="en-US" altLang="ko-KR" sz="1600" dirty="0">
                <a:latin typeface="Consolas" panose="020B0609020204030204" pitchFamily="49" charset="0"/>
              </a:rPr>
              <a:t>, int flags)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dest.writeString</a:t>
            </a:r>
            <a:r>
              <a:rPr lang="en-US" altLang="ko-KR" sz="1600" dirty="0" smtClean="0">
                <a:latin typeface="Consolas" panose="020B0609020204030204" pitchFamily="49" charset="0"/>
              </a:rPr>
              <a:t>(title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dest.writeInt</a:t>
            </a:r>
            <a:r>
              <a:rPr lang="en-US" altLang="ko-KR" sz="1600" dirty="0" smtClean="0">
                <a:latin typeface="Consolas" panose="020B0609020204030204" pitchFamily="49" charset="0"/>
              </a:rPr>
              <a:t>(price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67779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다음으로 해야 할 일은 </a:t>
            </a:r>
            <a:r>
              <a:rPr lang="en-US" altLang="ko-KR" dirty="0" err="1" smtClean="0">
                <a:sym typeface="Wingdings" panose="05000000000000000000" pitchFamily="2" charset="2"/>
              </a:rPr>
              <a:t>Pacel</a:t>
            </a:r>
            <a:r>
              <a:rPr lang="ko-KR" altLang="en-US" dirty="0" smtClean="0">
                <a:sym typeface="Wingdings" panose="05000000000000000000" pitchFamily="2" charset="2"/>
              </a:rPr>
              <a:t>에서 데이터를 </a:t>
            </a:r>
            <a:r>
              <a:rPr lang="en-US" altLang="ko-KR" dirty="0" smtClean="0">
                <a:sym typeface="Wingdings" panose="05000000000000000000" pitchFamily="2" charset="2"/>
              </a:rPr>
              <a:t>de-serialization </a:t>
            </a:r>
            <a:r>
              <a:rPr lang="ko-KR" altLang="en-US" dirty="0" smtClean="0">
                <a:sym typeface="Wingdings" panose="05000000000000000000" pitchFamily="2" charset="2"/>
              </a:rPr>
              <a:t>하는 단계를 추가해주어야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이를 위해 </a:t>
            </a:r>
            <a:r>
              <a:rPr lang="en-US" altLang="ko-KR" dirty="0">
                <a:sym typeface="Wingdings" panose="05000000000000000000" pitchFamily="2" charset="2"/>
              </a:rPr>
              <a:t>Parcelable.Creator </a:t>
            </a:r>
            <a:r>
              <a:rPr lang="ko-KR" altLang="en-US" dirty="0">
                <a:sym typeface="Wingdings" panose="05000000000000000000" pitchFamily="2" charset="2"/>
              </a:rPr>
              <a:t>타입의 </a:t>
            </a:r>
            <a:r>
              <a:rPr lang="en-US" altLang="ko-KR" dirty="0">
                <a:sym typeface="Wingdings" panose="05000000000000000000" pitchFamily="2" charset="2"/>
              </a:rPr>
              <a:t>CREATOR</a:t>
            </a:r>
            <a:r>
              <a:rPr lang="ko-KR" altLang="en-US" dirty="0">
                <a:sym typeface="Wingdings" panose="05000000000000000000" pitchFamily="2" charset="2"/>
              </a:rPr>
              <a:t>라는 변수를 정의해야 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ko-KR" altLang="en-US" dirty="0">
                <a:sym typeface="Wingdings" panose="05000000000000000000" pitchFamily="2" charset="2"/>
              </a:rPr>
              <a:t>변수를 정의하지 않으면 </a:t>
            </a:r>
            <a:r>
              <a:rPr lang="ko-KR" altLang="en-US" dirty="0" smtClean="0">
                <a:sym typeface="Wingdings" panose="05000000000000000000" pitchFamily="2" charset="2"/>
              </a:rPr>
              <a:t>다음과 </a:t>
            </a:r>
            <a:r>
              <a:rPr lang="ko-KR" altLang="en-US" dirty="0">
                <a:sym typeface="Wingdings" panose="05000000000000000000" pitchFamily="2" charset="2"/>
              </a:rPr>
              <a:t>같은 </a:t>
            </a:r>
            <a:r>
              <a:rPr lang="ko-KR" altLang="en-US" dirty="0" err="1" smtClean="0">
                <a:sym typeface="Wingdings" panose="05000000000000000000" pitchFamily="2" charset="2"/>
              </a:rPr>
              <a:t>익셉션이</a:t>
            </a:r>
            <a:r>
              <a:rPr lang="ko-KR" altLang="en-US" dirty="0" smtClean="0">
                <a:sym typeface="Wingdings" panose="05000000000000000000" pitchFamily="2" charset="2"/>
              </a:rPr>
              <a:t> 발생합니다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/>
              <a:t>다음은 이번 실습 예제인 </a:t>
            </a:r>
            <a:r>
              <a:rPr lang="en-US" altLang="ko-KR" dirty="0" err="1"/>
              <a:t>BookData</a:t>
            </a:r>
            <a:r>
              <a:rPr lang="en-US" altLang="ko-KR" dirty="0"/>
              <a:t> </a:t>
            </a:r>
            <a:r>
              <a:rPr lang="ko-KR" altLang="en-US" dirty="0"/>
              <a:t>클래스를 위한 </a:t>
            </a:r>
            <a:r>
              <a:rPr lang="en-US" altLang="ko-KR" dirty="0" smtClean="0"/>
              <a:t>Parcelable.Creator </a:t>
            </a:r>
            <a:r>
              <a:rPr lang="ko-KR" altLang="en-US" dirty="0" smtClean="0"/>
              <a:t>코드입니다</a:t>
            </a:r>
            <a:r>
              <a:rPr lang="en-US" altLang="ko-KR" dirty="0"/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73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51384" y="1916832"/>
            <a:ext cx="10717780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Parcelable protocol requires a Parcelable.Creator object called CREATOR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1384" y="2924944"/>
            <a:ext cx="10717780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</a:t>
            </a:r>
            <a:r>
              <a:rPr lang="en-US" altLang="ko-KR" sz="1600" dirty="0" smtClean="0">
                <a:latin typeface="Consolas" panose="020B0609020204030204" pitchFamily="49" charset="0"/>
              </a:rPr>
              <a:t>static final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Parceable.Creator</a:t>
            </a:r>
            <a:r>
              <a:rPr lang="en-US" altLang="ko-KR" sz="1600" dirty="0" smtClean="0">
                <a:latin typeface="Consolas" panose="020B0609020204030204" pitchFamily="49" charset="0"/>
              </a:rPr>
              <a:t> CREATOR = new Parcelable.Creator() </a:t>
            </a:r>
            <a:r>
              <a:rPr lang="en-US" altLang="ko-KR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public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 createFromParcel(Parcel src)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return new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(src);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}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public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[] newArray(int size)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return new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[size];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}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};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2324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indent="-285750"/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클래스에 모든</a:t>
            </a:r>
            <a:r>
              <a:rPr lang="en-US" altLang="ko-KR" dirty="0" smtClean="0">
                <a:sym typeface="Wingdings" panose="05000000000000000000" pitchFamily="2" charset="2"/>
              </a:rPr>
              <a:t> parcel </a:t>
            </a:r>
            <a:r>
              <a:rPr lang="ko-KR" altLang="en-US" dirty="0" smtClean="0">
                <a:sym typeface="Wingdings" panose="05000000000000000000" pitchFamily="2" charset="2"/>
              </a:rPr>
              <a:t>된 데이터를 복구하는 </a:t>
            </a:r>
            <a:r>
              <a:rPr lang="ko-KR" altLang="en-US" dirty="0" err="1" smtClean="0">
                <a:sym typeface="Wingdings" panose="05000000000000000000" pitchFamily="2" charset="2"/>
              </a:rPr>
              <a:t>생성자를</a:t>
            </a:r>
            <a:r>
              <a:rPr lang="ko-KR" altLang="en-US" dirty="0" smtClean="0">
                <a:sym typeface="Wingdings" panose="05000000000000000000" pitchFamily="2" charset="2"/>
              </a:rPr>
              <a:t> 정의해 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parcel </a:t>
            </a:r>
            <a:r>
              <a:rPr lang="ko-KR" altLang="en-US" dirty="0" smtClean="0">
                <a:sym typeface="Wingdings" panose="05000000000000000000" pitchFamily="2" charset="2"/>
              </a:rPr>
              <a:t>객체를 생성자의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보내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그 정보 대로 새로운 </a:t>
            </a:r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만들어 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주의할 것은 </a:t>
            </a:r>
            <a:r>
              <a:rPr lang="en-US" altLang="ko-KR" dirty="0" err="1" smtClean="0">
                <a:sym typeface="Wingdings" panose="05000000000000000000" pitchFamily="2" charset="2"/>
              </a:rPr>
              <a:t>writeToParcel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메소드에서</a:t>
            </a:r>
            <a:r>
              <a:rPr lang="ko-KR" altLang="en-US" dirty="0" smtClean="0">
                <a:sym typeface="Wingdings" panose="05000000000000000000" pitchFamily="2" charset="2"/>
              </a:rPr>
              <a:t> 기록한 순서와 동일한 순서로 복구해야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74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11424" y="1916832"/>
            <a:ext cx="10331464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    public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(Parcel src)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title </a:t>
            </a:r>
            <a:r>
              <a:rPr lang="en-US" altLang="ko-KR" sz="1600" dirty="0">
                <a:latin typeface="Consolas" panose="020B0609020204030204" pitchFamily="49" charset="0"/>
              </a:rPr>
              <a:t>= src.readString();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price </a:t>
            </a:r>
            <a:r>
              <a:rPr lang="en-US" altLang="ko-KR" sz="1600" dirty="0">
                <a:latin typeface="Consolas" panose="020B0609020204030204" pitchFamily="49" charset="0"/>
              </a:rPr>
              <a:t>= </a:t>
            </a:r>
            <a:r>
              <a:rPr lang="en-US" altLang="ko-KR" sz="1600" dirty="0" err="1">
                <a:latin typeface="Consolas" panose="020B0609020204030204" pitchFamily="49" charset="0"/>
              </a:rPr>
              <a:t>src.readInt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}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7120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 계속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- </a:t>
            </a:r>
            <a:r>
              <a:rPr lang="en-US" altLang="ko-KR" b="1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클래스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코드를 종합하면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75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3100" y="1292914"/>
            <a:ext cx="11365852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600" dirty="0">
                <a:latin typeface="Consolas" panose="020B0609020204030204" pitchFamily="49" charset="0"/>
              </a:rPr>
              <a:t>class </a:t>
            </a:r>
            <a:r>
              <a:rPr lang="en-US" altLang="ko-KR" sz="1600" b="1" dirty="0" err="1" smtClean="0">
                <a:latin typeface="Consolas" panose="020B0609020204030204" pitchFamily="49" charset="0"/>
              </a:rPr>
              <a:t>BookData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latin typeface="Consolas" panose="020B0609020204030204" pitchFamily="49" charset="0"/>
              </a:rPr>
              <a:t>implements Parcelable </a:t>
            </a:r>
            <a:r>
              <a:rPr lang="en-US" altLang="ko-KR" sz="1600" dirty="0" smtClean="0">
                <a:latin typeface="Consolas" panose="020B0609020204030204" pitchFamily="49" charset="0"/>
              </a:rPr>
              <a:t>{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private String title;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private int    price;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BookData</a:t>
            </a:r>
            <a:r>
              <a:rPr lang="en-US" altLang="ko-KR" sz="1600" dirty="0" smtClean="0">
                <a:latin typeface="Consolas" panose="020B0609020204030204" pitchFamily="49" charset="0"/>
              </a:rPr>
              <a:t>(String title, int price) </a:t>
            </a:r>
            <a:r>
              <a:rPr lang="en-US" altLang="ko-KR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this.title</a:t>
            </a:r>
            <a:r>
              <a:rPr lang="en-US" altLang="ko-KR" sz="1600" dirty="0" smtClean="0">
                <a:latin typeface="Consolas" panose="020B0609020204030204" pitchFamily="49" charset="0"/>
              </a:rPr>
              <a:t> = title;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this.price</a:t>
            </a:r>
            <a:r>
              <a:rPr lang="en-US" altLang="ko-KR" sz="1600" dirty="0" smtClean="0">
                <a:latin typeface="Consolas" panose="020B0609020204030204" pitchFamily="49" charset="0"/>
              </a:rPr>
              <a:t> = price;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BookData</a:t>
            </a:r>
            <a:r>
              <a:rPr lang="en-US" altLang="ko-KR" sz="1600" dirty="0" smtClean="0">
                <a:latin typeface="Consolas" panose="020B0609020204030204" pitchFamily="49" charset="0"/>
              </a:rPr>
              <a:t>(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Parcel</a:t>
            </a:r>
            <a:r>
              <a:rPr lang="en-US" altLang="ko-KR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src)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title </a:t>
            </a:r>
            <a:r>
              <a:rPr lang="en-US" altLang="ko-KR" sz="1600" dirty="0">
                <a:latin typeface="Consolas" panose="020B0609020204030204" pitchFamily="49" charset="0"/>
              </a:rPr>
              <a:t>= src.readString</a:t>
            </a:r>
            <a:r>
              <a:rPr lang="en-US" altLang="ko-KR" sz="1600" dirty="0" smtClean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price =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src.readInt</a:t>
            </a:r>
            <a:r>
              <a:rPr lang="en-US" altLang="ko-KR" sz="1600" dirty="0" smtClean="0">
                <a:latin typeface="Consolas" panose="020B0609020204030204" pitchFamily="49" charset="0"/>
              </a:rPr>
              <a:t>();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// use [Generate ...] to implement getter/setter methods here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// </a:t>
            </a:r>
            <a:r>
              <a:rPr lang="ko-KR" altLang="en-US" sz="1600" dirty="0" smtClean="0">
                <a:latin typeface="Consolas" panose="020B0609020204030204" pitchFamily="49" charset="0"/>
              </a:rPr>
              <a:t>여기에 들어가야 할 코드가 다음 쪽에 있습니다</a:t>
            </a:r>
            <a:r>
              <a:rPr lang="en-US" altLang="ko-KR" sz="1600" dirty="0" smtClean="0">
                <a:latin typeface="Consolas" panose="020B0609020204030204" pitchFamily="49" charset="0"/>
              </a:rPr>
              <a:t>. 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6312024" y="1988840"/>
            <a:ext cx="648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248128" y="1727230"/>
            <a:ext cx="3826273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dirty="0" smtClean="0">
                <a:sym typeface="Wingdings" panose="05000000000000000000" pitchFamily="2" charset="2"/>
              </a:rPr>
              <a:t>클래스 속성 </a:t>
            </a:r>
            <a:r>
              <a:rPr lang="en-US" altLang="ko-KR" sz="1400" dirty="0" smtClean="0">
                <a:sym typeface="Wingdings" panose="05000000000000000000" pitchFamily="2" charset="2"/>
              </a:rPr>
              <a:t>– </a:t>
            </a:r>
            <a:r>
              <a:rPr lang="ko-KR" altLang="en-US" sz="1400" dirty="0" smtClean="0">
                <a:sym typeface="Wingdings" panose="05000000000000000000" pitchFamily="2" charset="2"/>
              </a:rPr>
              <a:t>객체를 만든 후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ym typeface="Wingdings" panose="05000000000000000000" pitchFamily="2" charset="2"/>
              </a:rPr>
              <a:t>우리가 전달하고자 하는 자료를 이 속성에 저장합니다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7245467" y="3311406"/>
            <a:ext cx="3826273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en-US" altLang="ko-KR" sz="1400" dirty="0" smtClean="0">
                <a:sym typeface="Wingdings" panose="05000000000000000000" pitchFamily="2" charset="2"/>
              </a:rPr>
              <a:t>Parcel</a:t>
            </a:r>
            <a:r>
              <a:rPr lang="ko-KR" altLang="en-US" sz="1400" dirty="0" smtClean="0">
                <a:sym typeface="Wingdings" panose="05000000000000000000" pitchFamily="2" charset="2"/>
              </a:rPr>
              <a:t> 객체로 </a:t>
            </a:r>
            <a:r>
              <a:rPr lang="en-US" altLang="ko-KR" sz="1400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객체를 생성합니다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 </a:t>
            </a:r>
            <a:endParaRPr lang="ko-KR" altLang="en-US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7245466" y="2296760"/>
            <a:ext cx="3826273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en-US" altLang="ko-KR" sz="1400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생성자 </a:t>
            </a:r>
            <a:r>
              <a:rPr lang="en-US" altLang="ko-KR" sz="1400" dirty="0" smtClean="0">
                <a:sym typeface="Wingdings" panose="05000000000000000000" pitchFamily="2" charset="2"/>
              </a:rPr>
              <a:t>– </a:t>
            </a:r>
            <a:r>
              <a:rPr lang="ko-KR" altLang="en-US" sz="1400" dirty="0" smtClean="0">
                <a:sym typeface="Wingdings" panose="05000000000000000000" pitchFamily="2" charset="2"/>
              </a:rPr>
              <a:t>객체를 생성합니다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964544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 계속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- </a:t>
            </a:r>
            <a:r>
              <a:rPr lang="en-US" altLang="ko-KR" b="1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클래스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코드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76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3100" y="1292914"/>
            <a:ext cx="11365852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Consolas" panose="020B0609020204030204" pitchFamily="49" charset="0"/>
              </a:rPr>
              <a:t>   </a:t>
            </a:r>
            <a:r>
              <a:rPr lang="en-US" altLang="ko-KR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public </a:t>
            </a:r>
            <a:r>
              <a:rPr lang="en-US" altLang="ko-KR" sz="1600" b="1" dirty="0">
                <a:latin typeface="Consolas" panose="020B0609020204030204" pitchFamily="49" charset="0"/>
              </a:rPr>
              <a:t>static final Parcelable.Creator CREATOR </a:t>
            </a:r>
            <a:r>
              <a:rPr lang="en-US" altLang="ko-KR" sz="1600" dirty="0">
                <a:latin typeface="Consolas" panose="020B0609020204030204" pitchFamily="49" charset="0"/>
              </a:rPr>
              <a:t>= new Parcelable.Creator()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public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 createFromParcel(Parcel in)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return new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(in);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public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[] newArray(int size)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return new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[size];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};</a:t>
            </a:r>
          </a:p>
          <a:p>
            <a:endParaRPr lang="en-US" altLang="ko-KR" sz="1600" b="1" dirty="0" smtClean="0"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latin typeface="Consolas" panose="020B0609020204030204" pitchFamily="49" charset="0"/>
              </a:rPr>
              <a:t> 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   @</a:t>
            </a:r>
            <a:r>
              <a:rPr lang="en-US" altLang="ko-KR" sz="1600" b="1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int </a:t>
            </a:r>
            <a:r>
              <a:rPr lang="en-US" altLang="ko-KR" sz="1600" dirty="0" err="1">
                <a:latin typeface="Consolas" panose="020B0609020204030204" pitchFamily="49" charset="0"/>
              </a:rPr>
              <a:t>describeContents</a:t>
            </a:r>
            <a:r>
              <a:rPr lang="en-US" altLang="ko-KR" sz="16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return 0;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void </a:t>
            </a:r>
            <a:r>
              <a:rPr lang="en-US" altLang="ko-KR" sz="1600" dirty="0" err="1">
                <a:latin typeface="Consolas" panose="020B0609020204030204" pitchFamily="49" charset="0"/>
              </a:rPr>
              <a:t>writeToParcel</a:t>
            </a:r>
            <a:r>
              <a:rPr lang="en-US" altLang="ko-KR" sz="1600" dirty="0">
                <a:latin typeface="Consolas" panose="020B0609020204030204" pitchFamily="49" charset="0"/>
              </a:rPr>
              <a:t>(Parcel </a:t>
            </a:r>
            <a:r>
              <a:rPr lang="en-US" altLang="ko-KR" sz="1600" dirty="0" err="1">
                <a:latin typeface="Consolas" panose="020B0609020204030204" pitchFamily="49" charset="0"/>
              </a:rPr>
              <a:t>dest</a:t>
            </a:r>
            <a:r>
              <a:rPr lang="en-US" altLang="ko-KR" sz="1600" dirty="0">
                <a:latin typeface="Consolas" panose="020B0609020204030204" pitchFamily="49" charset="0"/>
              </a:rPr>
              <a:t>, int flags)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dest.writeString</a:t>
            </a:r>
            <a:r>
              <a:rPr lang="en-US" altLang="ko-KR" sz="1600" dirty="0" smtClean="0">
                <a:latin typeface="Consolas" panose="020B0609020204030204" pitchFamily="49" charset="0"/>
              </a:rPr>
              <a:t>(title);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dest.writeInt</a:t>
            </a:r>
            <a:r>
              <a:rPr lang="en-US" altLang="ko-KR" sz="1600" dirty="0" smtClean="0">
                <a:latin typeface="Consolas" panose="020B0609020204030204" pitchFamily="49" charset="0"/>
              </a:rPr>
              <a:t>(price);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894006" y="1916832"/>
            <a:ext cx="3826273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en-US" altLang="ko-KR" sz="1400" dirty="0" smtClean="0"/>
              <a:t>CREATOR </a:t>
            </a:r>
            <a:r>
              <a:rPr lang="ko-KR" altLang="en-US" sz="1400" dirty="0" smtClean="0"/>
              <a:t>상수는 </a:t>
            </a:r>
            <a:r>
              <a:rPr lang="en-US" altLang="ko-KR" sz="1400" dirty="0" smtClean="0"/>
              <a:t>Parcelable </a:t>
            </a:r>
            <a:r>
              <a:rPr lang="ko-KR" altLang="en-US" sz="1400" dirty="0" smtClean="0"/>
              <a:t>객체의 자료를 읽어와서 객체를 생성하여 반환합니다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211225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 계속 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여기 예제 </a:t>
            </a:r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클래스 </a:t>
            </a:r>
            <a:r>
              <a:rPr lang="ko-KR" altLang="en-US" dirty="0">
                <a:sym typeface="Wingdings" panose="05000000000000000000" pitchFamily="2" charset="2"/>
              </a:rPr>
              <a:t>안에 정의된 인스턴스 변수는 두 개이며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하나는 문자열이고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하나는 정수입니다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즉 </a:t>
            </a:r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객체는 이 두 개의 변수로 구성된 객체입니다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r>
              <a:rPr lang="en-US" altLang="ko-KR" dirty="0" err="1" smtClean="0">
                <a:sym typeface="Wingdings" panose="05000000000000000000" pitchFamily="2" charset="2"/>
              </a:rPr>
              <a:t>writeToParcel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 err="1">
                <a:sym typeface="Wingdings" panose="05000000000000000000" pitchFamily="2" charset="2"/>
              </a:rPr>
              <a:t>메소드는</a:t>
            </a:r>
            <a:r>
              <a:rPr lang="ko-KR" altLang="en-US" dirty="0">
                <a:sym typeface="Wingdings" panose="05000000000000000000" pitchFamily="2" charset="2"/>
              </a:rPr>
              <a:t> 이 </a:t>
            </a:r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객체 안에 들어 있는 데이터를 </a:t>
            </a:r>
            <a:r>
              <a:rPr lang="en-US" altLang="ko-KR" dirty="0">
                <a:sym typeface="Wingdings" panose="05000000000000000000" pitchFamily="2" charset="2"/>
              </a:rPr>
              <a:t>Parcel </a:t>
            </a:r>
            <a:r>
              <a:rPr lang="ko-KR" altLang="en-US" dirty="0">
                <a:sym typeface="Wingdings" panose="05000000000000000000" pitchFamily="2" charset="2"/>
              </a:rPr>
              <a:t>객체로 만드는 역할을 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그래서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 </a:t>
            </a:r>
            <a:r>
              <a:rPr lang="ko-KR" altLang="en-US" dirty="0" err="1">
                <a:sym typeface="Wingdings" panose="05000000000000000000" pitchFamily="2" charset="2"/>
              </a:rPr>
              <a:t>메소드</a:t>
            </a:r>
            <a:r>
              <a:rPr lang="ko-KR" altLang="en-US" dirty="0">
                <a:sym typeface="Wingdings" panose="05000000000000000000" pitchFamily="2" charset="2"/>
              </a:rPr>
              <a:t> 안에는 </a:t>
            </a:r>
            <a:r>
              <a:rPr lang="en-US" altLang="ko-KR" dirty="0" err="1">
                <a:sym typeface="Wingdings" panose="05000000000000000000" pitchFamily="2" charset="2"/>
              </a:rPr>
              <a:t>writeInt</a:t>
            </a:r>
            <a:r>
              <a:rPr lang="en-US" altLang="ko-KR" dirty="0">
                <a:sym typeface="Wingdings" panose="05000000000000000000" pitchFamily="2" charset="2"/>
              </a:rPr>
              <a:t>()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 err="1">
                <a:sym typeface="Wingdings" panose="05000000000000000000" pitchFamily="2" charset="2"/>
              </a:rPr>
              <a:t>writeString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 err="1">
                <a:sym typeface="Wingdings" panose="05000000000000000000" pitchFamily="2" charset="2"/>
              </a:rPr>
              <a:t>메소드가</a:t>
            </a:r>
            <a:r>
              <a:rPr lang="ko-KR" altLang="en-US" dirty="0">
                <a:sym typeface="Wingdings" panose="05000000000000000000" pitchFamily="2" charset="2"/>
              </a:rPr>
              <a:t>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클래스 </a:t>
            </a:r>
            <a:r>
              <a:rPr lang="ko-KR" altLang="en-US" dirty="0" err="1">
                <a:sym typeface="Wingdings" panose="05000000000000000000" pitchFamily="2" charset="2"/>
              </a:rPr>
              <a:t>생성자를</a:t>
            </a:r>
            <a:r>
              <a:rPr lang="ko-KR" altLang="en-US" dirty="0">
                <a:sym typeface="Wingdings" panose="05000000000000000000" pitchFamily="2" charset="2"/>
              </a:rPr>
              <a:t> 보면</a:t>
            </a:r>
            <a:r>
              <a:rPr lang="en-US" altLang="ko-KR" dirty="0">
                <a:sym typeface="Wingdings" panose="05000000000000000000" pitchFamily="2" charset="2"/>
              </a:rPr>
              <a:t>, Parcel </a:t>
            </a:r>
            <a:r>
              <a:rPr lang="ko-KR" altLang="en-US" dirty="0">
                <a:sym typeface="Wingdings" panose="05000000000000000000" pitchFamily="2" charset="2"/>
              </a:rPr>
              <a:t>객체를 </a:t>
            </a:r>
            <a:r>
              <a:rPr lang="ko-KR" altLang="en-US" dirty="0" err="1">
                <a:sym typeface="Wingdings" panose="05000000000000000000" pitchFamily="2" charset="2"/>
              </a:rPr>
              <a:t>파라미터로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받은 후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readInt</a:t>
            </a:r>
            <a:r>
              <a:rPr lang="en-US" altLang="ko-KR" dirty="0">
                <a:sym typeface="Wingdings" panose="05000000000000000000" pitchFamily="2" charset="2"/>
              </a:rPr>
              <a:t>(), </a:t>
            </a:r>
            <a:r>
              <a:rPr lang="en-US" altLang="ko-KR" dirty="0" err="1">
                <a:sym typeface="Wingdings" panose="05000000000000000000" pitchFamily="2" charset="2"/>
              </a:rPr>
              <a:t>readString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>
                <a:sym typeface="Wingdings" panose="05000000000000000000" pitchFamily="2" charset="2"/>
              </a:rPr>
              <a:t>메소드를 이용해 데이터를 읽어 들입니다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그래서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생성해 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r>
              <a:rPr lang="en-US" altLang="ko-KR" b="1" dirty="0" smtClean="0">
                <a:sym typeface="Wingdings" panose="05000000000000000000" pitchFamily="2" charset="2"/>
              </a:rPr>
              <a:t>CREATOR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객체는 상수로 정의되어 있으면 새로운 객체가 만들어지는 코드가 들어가므로 </a:t>
            </a:r>
            <a:r>
              <a:rPr lang="en-US" altLang="ko-KR" dirty="0" smtClean="0">
                <a:sym typeface="Wingdings" panose="05000000000000000000" pitchFamily="2" charset="2"/>
              </a:rPr>
              <a:t>new </a:t>
            </a:r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sym typeface="Wingdings" panose="05000000000000000000" pitchFamily="2" charset="2"/>
              </a:rPr>
              <a:t>와 같이 </a:t>
            </a:r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만드는 부분을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결과적으로 </a:t>
            </a:r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클래스 안에 </a:t>
            </a:r>
            <a:r>
              <a:rPr lang="en-US" altLang="ko-KR" dirty="0" smtClean="0">
                <a:sym typeface="Wingdings" panose="05000000000000000000" pitchFamily="2" charset="2"/>
              </a:rPr>
              <a:t>Parcel </a:t>
            </a:r>
            <a:r>
              <a:rPr lang="ko-KR" altLang="en-US" dirty="0" smtClean="0">
                <a:sym typeface="Wingdings" panose="05000000000000000000" pitchFamily="2" charset="2"/>
              </a:rPr>
              <a:t>객체의 데이터를 읽는 부분과 </a:t>
            </a:r>
            <a:r>
              <a:rPr lang="en-US" altLang="ko-KR" dirty="0" smtClean="0">
                <a:sym typeface="Wingdings" panose="05000000000000000000" pitchFamily="2" charset="2"/>
              </a:rPr>
              <a:t>Parcel </a:t>
            </a:r>
            <a:r>
              <a:rPr lang="ko-KR" altLang="en-US" dirty="0" smtClean="0">
                <a:sym typeface="Wingdings" panose="05000000000000000000" pitchFamily="2" charset="2"/>
              </a:rPr>
              <a:t>객체로 쓰는 부분을 정의하게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6685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 계속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- </a:t>
            </a:r>
            <a:r>
              <a:rPr lang="en-US" altLang="ko-KR" dirty="0">
                <a:sym typeface="Wingdings" panose="05000000000000000000" pitchFamily="2" charset="2"/>
              </a:rPr>
              <a:t>MainActivity.java </a:t>
            </a:r>
            <a:r>
              <a:rPr lang="ko-KR" altLang="en-US" dirty="0">
                <a:sym typeface="Wingdings" panose="05000000000000000000" pitchFamily="2" charset="2"/>
              </a:rPr>
              <a:t>소스 </a:t>
            </a:r>
            <a:r>
              <a:rPr lang="ko-KR" altLang="en-US" dirty="0" smtClean="0">
                <a:sym typeface="Wingdings" panose="05000000000000000000" pitchFamily="2" charset="2"/>
              </a:rPr>
              <a:t>코드를 다음과 같이 수정하여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버튼을 클릭했을 때 </a:t>
            </a:r>
            <a:r>
              <a:rPr lang="en-US" altLang="ko-KR" dirty="0" smtClean="0">
                <a:sym typeface="Wingdings" panose="05000000000000000000" pitchFamily="2" charset="2"/>
              </a:rPr>
              <a:t>Activity2 </a:t>
            </a:r>
            <a:r>
              <a:rPr lang="ko-KR" altLang="en-US" dirty="0" smtClean="0">
                <a:sym typeface="Wingdings" panose="05000000000000000000" pitchFamily="2" charset="2"/>
              </a:rPr>
              <a:t>를 시작하고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인텐트 객체에는 </a:t>
            </a:r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부가 데이터로 넣어 전달합니다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556792"/>
            <a:ext cx="11365852" cy="40318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</a:t>
            </a:r>
            <a:r>
              <a:rPr lang="en-US" altLang="ko-KR" sz="1600" dirty="0" smtClean="0">
                <a:latin typeface="Consolas" panose="020B0609020204030204" pitchFamily="49" charset="0"/>
              </a:rPr>
              <a:t>Activity2 </a:t>
            </a:r>
            <a:r>
              <a:rPr lang="en-US" altLang="ko-KR" sz="1600" dirty="0">
                <a:latin typeface="Consolas" panose="020B0609020204030204" pitchFamily="49" charset="0"/>
              </a:rPr>
              <a:t>extends AppCompatActivity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static final int </a:t>
            </a:r>
            <a:r>
              <a:rPr lang="en-US" altLang="ko-KR" sz="1600" dirty="0" smtClean="0">
                <a:latin typeface="Consolas" panose="020B0609020204030204" pitchFamily="49" charset="0"/>
              </a:rPr>
              <a:t>REQUEST_CODE </a:t>
            </a:r>
            <a:r>
              <a:rPr lang="en-US" altLang="ko-KR" sz="1600" dirty="0">
                <a:latin typeface="Consolas" panose="020B0609020204030204" pitchFamily="49" charset="0"/>
              </a:rPr>
              <a:t>= 101;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static final String </a:t>
            </a:r>
            <a:r>
              <a:rPr lang="en-US" altLang="ko-KR" sz="1600" dirty="0" smtClean="0">
                <a:latin typeface="Consolas" panose="020B0609020204030204" pitchFamily="49" charset="0"/>
              </a:rPr>
              <a:t>KEY_QUOTE </a:t>
            </a:r>
            <a:r>
              <a:rPr lang="en-US" altLang="ko-KR" sz="1600" dirty="0">
                <a:latin typeface="Consolas" panose="020B0609020204030204" pitchFamily="49" charset="0"/>
              </a:rPr>
              <a:t>= </a:t>
            </a:r>
            <a:r>
              <a:rPr lang="en-US" altLang="ko-KR" sz="1600" dirty="0" smtClean="0">
                <a:latin typeface="Consolas" panose="020B0609020204030204" pitchFamily="49" charset="0"/>
              </a:rPr>
              <a:t>"QUOTE";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Button </a:t>
            </a:r>
            <a:r>
              <a:rPr lang="en-US" altLang="ko-KR" sz="1600" dirty="0" err="1"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EditText </a:t>
            </a:r>
            <a:r>
              <a:rPr lang="en-US" altLang="ko-KR" sz="1600" dirty="0" err="1">
                <a:latin typeface="Consolas" panose="020B0609020204030204" pitchFamily="49" charset="0"/>
              </a:rPr>
              <a:t>editText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TextView textView2;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setContentView(R.layout.activity</a:t>
            </a:r>
            <a:r>
              <a:rPr lang="en-US" altLang="ko-KR" sz="1600" dirty="0">
                <a:latin typeface="Consolas" panose="020B0609020204030204" pitchFamily="49" charset="0"/>
              </a:rPr>
              <a:t>2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button </a:t>
            </a:r>
            <a:r>
              <a:rPr lang="en-US" altLang="ko-KR" sz="1600" dirty="0">
                <a:latin typeface="Consolas" panose="020B0609020204030204" pitchFamily="49" charset="0"/>
              </a:rPr>
              <a:t>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editText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R.id.editText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textView2 = findViewById(R.id.textView2);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5960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 계속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- </a:t>
            </a:r>
            <a:r>
              <a:rPr lang="en-US" altLang="ko-KR" dirty="0">
                <a:sym typeface="Wingdings" panose="05000000000000000000" pitchFamily="2" charset="2"/>
              </a:rPr>
              <a:t>MainActivity.java </a:t>
            </a:r>
            <a:r>
              <a:rPr lang="ko-KR" altLang="en-US" dirty="0">
                <a:sym typeface="Wingdings" panose="05000000000000000000" pitchFamily="2" charset="2"/>
              </a:rPr>
              <a:t>소스 </a:t>
            </a:r>
            <a:r>
              <a:rPr lang="ko-KR" altLang="en-US" dirty="0" smtClean="0">
                <a:sym typeface="Wingdings" panose="05000000000000000000" pitchFamily="2" charset="2"/>
              </a:rPr>
              <a:t>코드를 다음과 같이 수정하여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버튼을 클릭했을 때 메뉴 액티비티를 띄우기 위해 인텐트 객체에는 </a:t>
            </a:r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부가 데이터로 넣어 전달합니다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556792"/>
            <a:ext cx="11365852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v) {</a:t>
            </a:r>
          </a:p>
          <a:p>
            <a:pPr lvl="1"/>
            <a:r>
              <a:rPr lang="en-US" altLang="ko-KR" sz="1600" dirty="0" smtClean="0">
                <a:latin typeface="Consolas" panose="020B0609020204030204" pitchFamily="49" charset="0"/>
              </a:rPr>
              <a:t>            </a:t>
            </a:r>
            <a:r>
              <a:rPr lang="en-US" altLang="ko-KR" sz="1600" dirty="0">
                <a:latin typeface="Consolas" panose="020B0609020204030204" pitchFamily="49" charset="0"/>
              </a:rPr>
              <a:t>Intent </a:t>
            </a:r>
            <a:r>
              <a:rPr lang="en-US" altLang="ko-KR" sz="1600" dirty="0" err="1">
                <a:latin typeface="Consolas" panose="020B0609020204030204" pitchFamily="49" charset="0"/>
              </a:rPr>
              <a:t>intent</a:t>
            </a:r>
            <a:r>
              <a:rPr lang="en-US" altLang="ko-KR" sz="1600" dirty="0">
                <a:latin typeface="Consolas" panose="020B0609020204030204" pitchFamily="49" charset="0"/>
              </a:rPr>
              <a:t> = new Intent(</a:t>
            </a:r>
            <a:r>
              <a:rPr lang="en-US" altLang="ko-KR" sz="16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600" dirty="0">
                <a:latin typeface="Consolas" panose="020B0609020204030204" pitchFamily="49" charset="0"/>
              </a:rPr>
              <a:t>(), Activity2.class);</a:t>
            </a:r>
          </a:p>
          <a:p>
            <a:pPr lvl="1"/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 book = new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editText.getText</a:t>
            </a:r>
            <a:r>
              <a:rPr lang="en-US" altLang="ko-KR" sz="1600" dirty="0">
                <a:latin typeface="Consolas" panose="020B0609020204030204" pitchFamily="49" charset="0"/>
              </a:rPr>
              <a:t>().toString(), 1000);</a:t>
            </a:r>
          </a:p>
          <a:p>
            <a:pPr lvl="1"/>
            <a:r>
              <a:rPr lang="en-US" altLang="ko-KR" sz="1600" dirty="0">
                <a:latin typeface="Consolas" panose="020B0609020204030204" pitchFamily="49" charset="0"/>
              </a:rPr>
              <a:t>            intent.putExtra(KEY_QUOTE, book);</a:t>
            </a:r>
          </a:p>
          <a:p>
            <a:pPr lvl="1"/>
            <a:r>
              <a:rPr lang="en-US" altLang="ko-KR" sz="1600" dirty="0">
                <a:latin typeface="Consolas" panose="020B0609020204030204" pitchFamily="49" charset="0"/>
              </a:rPr>
              <a:t>            startActivityForResult(intent, REQUEST_CODE);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}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780308" y="3140968"/>
            <a:ext cx="2808313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ym typeface="Wingdings" panose="05000000000000000000" pitchFamily="2" charset="2"/>
              </a:rPr>
              <a:t>title </a:t>
            </a:r>
            <a:r>
              <a:rPr lang="ko-KR" altLang="en-US" sz="1400" dirty="0" smtClean="0">
                <a:sym typeface="Wingdings" panose="05000000000000000000" pitchFamily="2" charset="2"/>
              </a:rPr>
              <a:t>과 </a:t>
            </a:r>
            <a:r>
              <a:rPr lang="en-US" altLang="ko-KR" sz="1400" dirty="0" smtClean="0">
                <a:sym typeface="Wingdings" panose="05000000000000000000" pitchFamily="2" charset="2"/>
              </a:rPr>
              <a:t>1000 </a:t>
            </a:r>
            <a:r>
              <a:rPr lang="ko-KR" altLang="en-US" sz="1400" dirty="0" smtClean="0">
                <a:sym typeface="Wingdings" panose="05000000000000000000" pitchFamily="2" charset="2"/>
              </a:rPr>
              <a:t>데이터가 </a:t>
            </a:r>
            <a:r>
              <a:rPr lang="en-US" altLang="ko-KR" sz="1400" dirty="0" smtClean="0"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sym typeface="Wingdings" panose="05000000000000000000" pitchFamily="2" charset="2"/>
              </a:rPr>
            </a:br>
            <a:r>
              <a:rPr lang="en-US" altLang="ko-KR" sz="1400" dirty="0" smtClean="0">
                <a:sym typeface="Wingdings" panose="05000000000000000000" pitchFamily="2" charset="2"/>
              </a:rPr>
              <a:t>Parcel </a:t>
            </a:r>
            <a:r>
              <a:rPr lang="ko-KR" altLang="en-US" sz="1400" dirty="0" smtClean="0">
                <a:sym typeface="Wingdings" panose="05000000000000000000" pitchFamily="2" charset="2"/>
              </a:rPr>
              <a:t>객체로 만들어집니다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86213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새로 추가된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activity_menu.xml </a:t>
            </a:r>
            <a:r>
              <a:rPr lang="ko-KR" altLang="en-US" dirty="0">
                <a:sym typeface="Wingdings" panose="05000000000000000000" pitchFamily="2" charset="2"/>
              </a:rPr>
              <a:t>파일을 열고 </a:t>
            </a:r>
            <a:r>
              <a:rPr lang="en-US" altLang="ko-KR" dirty="0">
                <a:sym typeface="Wingdings" panose="05000000000000000000" pitchFamily="2" charset="2"/>
              </a:rPr>
              <a:t>[Text]</a:t>
            </a:r>
            <a:r>
              <a:rPr lang="ko-KR" altLang="en-US" dirty="0">
                <a:sym typeface="Wingdings" panose="05000000000000000000" pitchFamily="2" charset="2"/>
              </a:rPr>
              <a:t>탭을 </a:t>
            </a:r>
            <a:r>
              <a:rPr lang="ko-KR" altLang="en-US" dirty="0" smtClean="0">
                <a:sym typeface="Wingdings" panose="05000000000000000000" pitchFamily="2" charset="2"/>
              </a:rPr>
              <a:t>눌러 다음과 같이 화면을 구성합니다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최상위 레이아웃을 </a:t>
            </a:r>
            <a:r>
              <a:rPr lang="en-US" altLang="ko-KR" b="1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으로 수정하고</a:t>
            </a:r>
            <a:r>
              <a:rPr lang="en-US" altLang="ko-KR" dirty="0" smtClean="0">
                <a:sym typeface="Wingdings" panose="05000000000000000000" pitchFamily="2" charset="2"/>
              </a:rPr>
              <a:t>, Orientation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b="1" dirty="0" smtClean="0">
                <a:sym typeface="Wingdings" panose="05000000000000000000" pitchFamily="2" charset="2"/>
              </a:rPr>
              <a:t>vertical 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TextView</a:t>
            </a:r>
            <a:r>
              <a:rPr lang="ko-KR" altLang="en-US" dirty="0" smtClean="0">
                <a:sym typeface="Wingdings" panose="05000000000000000000" pitchFamily="2" charset="2"/>
              </a:rPr>
              <a:t>를 배치하고</a:t>
            </a:r>
            <a:r>
              <a:rPr lang="en-US" altLang="ko-KR" dirty="0" smtClean="0">
                <a:sym typeface="Wingdings" panose="05000000000000000000" pitchFamily="2" charset="2"/>
              </a:rPr>
              <a:t>, text</a:t>
            </a:r>
            <a:r>
              <a:rPr lang="ko-KR" altLang="en-US" dirty="0" smtClean="0">
                <a:sym typeface="Wingdings" panose="05000000000000000000" pitchFamily="2" charset="2"/>
              </a:rPr>
              <a:t>속성은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버튼을 눌러 부분 화면을 추가하세요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 err="1" smtClean="0">
                <a:sym typeface="Wingdings" panose="05000000000000000000" pitchFamily="2" charset="2"/>
              </a:rPr>
              <a:t>textSize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en-US" altLang="ko-KR" dirty="0" smtClean="0">
                <a:sym typeface="Wingdings" panose="05000000000000000000" pitchFamily="2" charset="2"/>
              </a:rPr>
              <a:t>24sp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id = </a:t>
            </a:r>
            <a:r>
              <a:rPr lang="en-US" altLang="ko-KR" b="1" dirty="0" err="1" smtClean="0">
                <a:sym typeface="Wingdings" panose="05000000000000000000" pitchFamily="2" charset="2"/>
              </a:rPr>
              <a:t>textView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Button</a:t>
            </a:r>
            <a:r>
              <a:rPr lang="ko-KR" altLang="en-US" dirty="0" smtClean="0">
                <a:sym typeface="Wingdings" panose="05000000000000000000" pitchFamily="2" charset="2"/>
              </a:rPr>
              <a:t>을 배치하고</a:t>
            </a:r>
            <a:r>
              <a:rPr lang="en-US" altLang="ko-KR" dirty="0" smtClean="0">
                <a:sym typeface="Wingdings" panose="05000000000000000000" pitchFamily="2" charset="2"/>
              </a:rPr>
              <a:t>, text</a:t>
            </a:r>
            <a:r>
              <a:rPr lang="ko-KR" altLang="en-US" dirty="0" smtClean="0">
                <a:sym typeface="Wingdings" panose="05000000000000000000" pitchFamily="2" charset="2"/>
              </a:rPr>
              <a:t>속성은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추가하기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id = </a:t>
            </a:r>
            <a:r>
              <a:rPr lang="en-US" altLang="ko-KR" b="1" dirty="0" smtClean="0">
                <a:sym typeface="Wingdings" panose="05000000000000000000" pitchFamily="2" charset="2"/>
              </a:rPr>
              <a:t>button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컨텐츠를 따로 추가할 레이아웃 </a:t>
            </a:r>
            <a:r>
              <a:rPr lang="en-US" altLang="ko-KR" dirty="0" smtClean="0">
                <a:sym typeface="Wingdings" panose="05000000000000000000" pitchFamily="2" charset="2"/>
              </a:rPr>
              <a:t>LinearLayout </a:t>
            </a:r>
            <a:r>
              <a:rPr lang="en-US" altLang="ko-KR" b="1" dirty="0" smtClean="0">
                <a:sym typeface="Wingdings" panose="05000000000000000000" pitchFamily="2" charset="2"/>
              </a:rPr>
              <a:t>vertical </a:t>
            </a:r>
            <a:r>
              <a:rPr lang="ko-KR" altLang="en-US" dirty="0" smtClean="0">
                <a:sym typeface="Wingdings" panose="05000000000000000000" pitchFamily="2" charset="2"/>
              </a:rPr>
              <a:t>을 배치합니다</a:t>
            </a:r>
            <a:r>
              <a:rPr lang="en-US" altLang="ko-KR" dirty="0" smtClean="0">
                <a:sym typeface="Wingdings" panose="05000000000000000000" pitchFamily="2" charset="2"/>
              </a:rPr>
              <a:t>. id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en-US" altLang="ko-KR" b="1" dirty="0" smtClean="0">
                <a:sym typeface="Wingdings" panose="05000000000000000000" pitchFamily="2" charset="2"/>
              </a:rPr>
              <a:t>container </a:t>
            </a:r>
            <a:r>
              <a:rPr lang="ko-KR" altLang="en-US" b="1" dirty="0" smtClean="0">
                <a:sym typeface="Wingdings" panose="05000000000000000000" pitchFamily="2" charset="2"/>
              </a:rPr>
              <a:t>로 설정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layout_width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layout_height</a:t>
            </a:r>
            <a:r>
              <a:rPr lang="ko-KR" altLang="en-US" dirty="0" smtClean="0">
                <a:sym typeface="Wingdings" panose="05000000000000000000" pitchFamily="2" charset="2"/>
              </a:rPr>
              <a:t>속성은 </a:t>
            </a:r>
            <a:r>
              <a:rPr lang="en-US" altLang="ko-KR" b="1" dirty="0" smtClean="0">
                <a:sym typeface="Wingdings" panose="05000000000000000000" pitchFamily="2" charset="2"/>
              </a:rPr>
              <a:t>match_parent </a:t>
            </a:r>
            <a:r>
              <a:rPr lang="ko-KR" altLang="en-US" dirty="0" smtClean="0">
                <a:sym typeface="Wingdings" panose="05000000000000000000" pitchFamily="2" charset="2"/>
              </a:rPr>
              <a:t>로 설정하여 아래쪽 화면을 다 채우도록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이곳은 부분 화면이 들어갈 공간을 확보한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3501008"/>
            <a:ext cx="8477404" cy="308997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784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 계속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–</a:t>
            </a:r>
            <a:r>
              <a:rPr lang="en-US" altLang="ko-KR" dirty="0" smtClean="0">
                <a:sym typeface="Wingdings" panose="05000000000000000000" pitchFamily="2" charset="2"/>
              </a:rPr>
              <a:t>activity2.xml  </a:t>
            </a:r>
            <a:r>
              <a:rPr lang="ko-KR" altLang="en-US" dirty="0" smtClean="0">
                <a:sym typeface="Wingdings" panose="05000000000000000000" pitchFamily="2" charset="2"/>
              </a:rPr>
              <a:t>레이아웃에 텍스트뷰 두 개와 하나를 이용합니다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두 텍스트뷰에는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en-US" altLang="ko-KR" b="1" dirty="0" smtClean="0">
                <a:sym typeface="Wingdings" panose="05000000000000000000" pitchFamily="2" charset="2"/>
              </a:rPr>
              <a:t>Received</a:t>
            </a:r>
            <a:r>
              <a:rPr lang="en-US" altLang="ko-KR" dirty="0" smtClean="0">
                <a:sym typeface="Wingdings" panose="05000000000000000000" pitchFamily="2" charset="2"/>
              </a:rPr>
              <a:t>", "</a:t>
            </a:r>
            <a:r>
              <a:rPr lang="en-US" altLang="ko-KR" b="1" dirty="0" smtClean="0">
                <a:sym typeface="Wingdings" panose="05000000000000000000" pitchFamily="2" charset="2"/>
              </a:rPr>
              <a:t>Sending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이란 텍스트와 함께 전달 받은 정보와 되돌려줄 정보를 보여주고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버튼에는 </a:t>
            </a:r>
            <a:r>
              <a:rPr lang="en-US" altLang="ko-KR" dirty="0" smtClean="0">
                <a:sym typeface="Wingdings" panose="05000000000000000000" pitchFamily="2" charset="2"/>
              </a:rPr>
              <a:t>"MainActivity</a:t>
            </a:r>
            <a:r>
              <a:rPr lang="ko-KR" altLang="en-US" dirty="0" smtClean="0">
                <a:sym typeface="Wingdings" panose="05000000000000000000" pitchFamily="2" charset="2"/>
              </a:rPr>
              <a:t>로 </a:t>
            </a:r>
            <a:r>
              <a:rPr lang="ko-KR" altLang="en-US" b="1" dirty="0" smtClean="0">
                <a:sym typeface="Wingdings" panose="05000000000000000000" pitchFamily="2" charset="2"/>
              </a:rPr>
              <a:t>가기</a:t>
            </a:r>
            <a:r>
              <a:rPr lang="en-US" altLang="ko-KR" dirty="0">
                <a:sym typeface="Wingdings" panose="05000000000000000000" pitchFamily="2" charset="2"/>
              </a:rPr>
              <a:t>"</a:t>
            </a:r>
            <a:r>
              <a:rPr lang="ko-KR" altLang="en-US" dirty="0">
                <a:sym typeface="Wingdings" panose="05000000000000000000" pitchFamily="2" charset="2"/>
              </a:rPr>
              <a:t>라는 </a:t>
            </a:r>
            <a:r>
              <a:rPr lang="ko-KR" altLang="en-US" dirty="0" smtClean="0">
                <a:sym typeface="Wingdings" panose="05000000000000000000" pitchFamily="2" charset="2"/>
              </a:rPr>
              <a:t>글자가 보이도록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받은 정보 중에 </a:t>
            </a:r>
            <a:r>
              <a:rPr lang="en-US" altLang="ko-KR" dirty="0" err="1" smtClean="0">
                <a:sym typeface="Wingdings" panose="05000000000000000000" pitchFamily="2" charset="2"/>
              </a:rPr>
              <a:t>book.price</a:t>
            </a:r>
            <a:r>
              <a:rPr lang="ko-KR" altLang="en-US" dirty="0" smtClean="0">
                <a:sym typeface="Wingdings" panose="05000000000000000000" pitchFamily="2" charset="2"/>
              </a:rPr>
              <a:t>를 두 배로 하여 </a:t>
            </a:r>
            <a:r>
              <a:rPr lang="en-US" altLang="ko-KR" dirty="0" smtClean="0">
                <a:sym typeface="Wingdings" panose="05000000000000000000" pitchFamily="2" charset="2"/>
              </a:rPr>
              <a:t>Sending </a:t>
            </a:r>
            <a:r>
              <a:rPr lang="ko-KR" altLang="en-US" dirty="0" smtClean="0">
                <a:sym typeface="Wingdings" panose="05000000000000000000" pitchFamily="2" charset="2"/>
              </a:rPr>
              <a:t>정보로 보여줍니다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2204864"/>
            <a:ext cx="11365852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Activity2 extends AppCompatActivity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String received = "";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String sending = "";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 book</a:t>
            </a:r>
            <a:r>
              <a:rPr lang="en-US" altLang="ko-KR" sz="1600" dirty="0" smtClean="0">
                <a:latin typeface="Consolas" panose="020B0609020204030204" pitchFamily="49" charset="0"/>
              </a:rPr>
              <a:t>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setContentView(R.layout.activity2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Button </a:t>
            </a:r>
            <a:r>
              <a:rPr lang="en-US" altLang="ko-KR" sz="1600" dirty="0" err="1"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TextView </a:t>
            </a:r>
            <a:r>
              <a:rPr lang="en-US" altLang="ko-KR" sz="1600" dirty="0" err="1">
                <a:latin typeface="Consolas" panose="020B0609020204030204" pitchFamily="49" charset="0"/>
              </a:rPr>
              <a:t>textView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R.id.textView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TextView textView2 = findViewById(R.id.textView2);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latin typeface="Consolas" panose="020B0609020204030204" pitchFamily="49" charset="0"/>
              </a:rPr>
              <a:t>        Bundle </a:t>
            </a:r>
            <a:r>
              <a:rPr lang="en-US" altLang="ko-KR" sz="1600" b="1" dirty="0" err="1">
                <a:latin typeface="Consolas" panose="020B0609020204030204" pitchFamily="49" charset="0"/>
              </a:rPr>
              <a:t>bundle</a:t>
            </a:r>
            <a:r>
              <a:rPr lang="en-US" altLang="ko-KR" sz="1600" b="1" dirty="0">
                <a:latin typeface="Consolas" panose="020B0609020204030204" pitchFamily="49" charset="0"/>
              </a:rPr>
              <a:t> = </a:t>
            </a:r>
            <a:r>
              <a:rPr lang="en-US" altLang="ko-KR" sz="1600" b="1" dirty="0" err="1">
                <a:latin typeface="Consolas" panose="020B0609020204030204" pitchFamily="49" charset="0"/>
              </a:rPr>
              <a:t>getIntent</a:t>
            </a:r>
            <a:r>
              <a:rPr lang="en-US" altLang="ko-KR" sz="1600" b="1" dirty="0">
                <a:latin typeface="Consolas" panose="020B0609020204030204" pitchFamily="49" charset="0"/>
              </a:rPr>
              <a:t>().</a:t>
            </a:r>
            <a:r>
              <a:rPr lang="en-US" altLang="ko-KR" sz="1600" b="1" dirty="0" err="1">
                <a:latin typeface="Consolas" panose="020B0609020204030204" pitchFamily="49" charset="0"/>
              </a:rPr>
              <a:t>getExtras</a:t>
            </a:r>
            <a:r>
              <a:rPr lang="en-US" altLang="ko-KR" sz="1600" b="1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1" dirty="0">
                <a:latin typeface="Consolas" panose="020B0609020204030204" pitchFamily="49" charset="0"/>
              </a:rPr>
              <a:t>        book = </a:t>
            </a:r>
            <a:r>
              <a:rPr lang="en-US" altLang="ko-KR" sz="1600" b="1" dirty="0" err="1">
                <a:latin typeface="Consolas" panose="020B0609020204030204" pitchFamily="49" charset="0"/>
              </a:rPr>
              <a:t>bundle.getParcelable</a:t>
            </a:r>
            <a:r>
              <a:rPr lang="en-US" altLang="ko-KR" sz="1600" b="1" dirty="0">
                <a:latin typeface="Consolas" panose="020B0609020204030204" pitchFamily="49" charset="0"/>
              </a:rPr>
              <a:t>(KEY_QUOTE);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textView.setText("Received: " + </a:t>
            </a:r>
            <a:r>
              <a:rPr lang="en-US" altLang="ko-KR" sz="1600" dirty="0" err="1">
                <a:latin typeface="Consolas" panose="020B0609020204030204" pitchFamily="49" charset="0"/>
              </a:rPr>
              <a:t>book.getTitle</a:t>
            </a:r>
            <a:r>
              <a:rPr lang="en-US" altLang="ko-KR" sz="1600" dirty="0">
                <a:latin typeface="Consolas" panose="020B0609020204030204" pitchFamily="49" charset="0"/>
              </a:rPr>
              <a:t>() + </a:t>
            </a:r>
            <a:r>
              <a:rPr lang="en-US" altLang="ko-KR" sz="1600" dirty="0" smtClean="0">
                <a:latin typeface="Consolas" panose="020B0609020204030204" pitchFamily="49" charset="0"/>
              </a:rPr>
              <a:t>", </a:t>
            </a:r>
            <a:r>
              <a:rPr lang="en-US" altLang="ko-KR" sz="1600" dirty="0">
                <a:latin typeface="Consolas" panose="020B0609020204030204" pitchFamily="49" charset="0"/>
              </a:rPr>
              <a:t>" + </a:t>
            </a:r>
            <a:r>
              <a:rPr lang="en-US" altLang="ko-KR" sz="1600" dirty="0" err="1">
                <a:latin typeface="Consolas" panose="020B0609020204030204" pitchFamily="49" charset="0"/>
              </a:rPr>
              <a:t>book.getPrice</a:t>
            </a:r>
            <a:r>
              <a:rPr lang="en-US" altLang="ko-KR" sz="1600" dirty="0">
                <a:latin typeface="Consolas" panose="020B0609020204030204" pitchFamily="49" charset="0"/>
              </a:rPr>
              <a:t>());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book.setPrice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book.getPrice</a:t>
            </a:r>
            <a:r>
              <a:rPr lang="en-US" altLang="ko-KR" sz="1600" dirty="0">
                <a:latin typeface="Consolas" panose="020B0609020204030204" pitchFamily="49" charset="0"/>
              </a:rPr>
              <a:t>() * 2</a:t>
            </a:r>
            <a:r>
              <a:rPr lang="en-US" altLang="ko-KR" sz="1600" dirty="0" smtClean="0">
                <a:latin typeface="Consolas" panose="020B0609020204030204" pitchFamily="49" charset="0"/>
              </a:rPr>
              <a:t>);  // price</a:t>
            </a:r>
            <a:r>
              <a:rPr lang="ko-KR" altLang="en-US" sz="1600" dirty="0" smtClean="0">
                <a:latin typeface="Consolas" panose="020B0609020204030204" pitchFamily="49" charset="0"/>
              </a:rPr>
              <a:t>를 </a:t>
            </a:r>
            <a:r>
              <a:rPr lang="en-US" altLang="ko-KR" sz="1600" dirty="0" smtClean="0">
                <a:latin typeface="Consolas" panose="020B0609020204030204" pitchFamily="49" charset="0"/>
              </a:rPr>
              <a:t>2</a:t>
            </a:r>
            <a:r>
              <a:rPr lang="ko-KR" altLang="en-US" sz="1600" dirty="0" smtClean="0">
                <a:latin typeface="Consolas" panose="020B0609020204030204" pitchFamily="49" charset="0"/>
              </a:rPr>
              <a:t>배로 올려서 </a:t>
            </a:r>
            <a:r>
              <a:rPr lang="en-US" altLang="ko-KR" sz="1600" dirty="0" smtClean="0">
                <a:latin typeface="Consolas" panose="020B0609020204030204" pitchFamily="49" charset="0"/>
              </a:rPr>
              <a:t>book </a:t>
            </a:r>
            <a:r>
              <a:rPr lang="ko-KR" altLang="en-US" sz="1600" dirty="0" smtClean="0">
                <a:latin typeface="Consolas" panose="020B0609020204030204" pitchFamily="49" charset="0"/>
              </a:rPr>
              <a:t>객체에 저장합니다</a:t>
            </a:r>
            <a:r>
              <a:rPr lang="en-US" altLang="ko-KR" sz="1600" dirty="0" smtClean="0">
                <a:latin typeface="Consolas" panose="020B0609020204030204" pitchFamily="49" charset="0"/>
              </a:rPr>
              <a:t>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textView2.setText("Sending: " + </a:t>
            </a:r>
            <a:r>
              <a:rPr lang="en-US" altLang="ko-KR" sz="1600" dirty="0" err="1">
                <a:latin typeface="Consolas" panose="020B0609020204030204" pitchFamily="49" charset="0"/>
              </a:rPr>
              <a:t>book.getTitle</a:t>
            </a:r>
            <a:r>
              <a:rPr lang="en-US" altLang="ko-KR" sz="1600" dirty="0">
                <a:latin typeface="Consolas" panose="020B0609020204030204" pitchFamily="49" charset="0"/>
              </a:rPr>
              <a:t>() + </a:t>
            </a:r>
            <a:r>
              <a:rPr lang="en-US" altLang="ko-KR" sz="1600" dirty="0" smtClean="0">
                <a:latin typeface="Consolas" panose="020B0609020204030204" pitchFamily="49" charset="0"/>
              </a:rPr>
              <a:t>", </a:t>
            </a:r>
            <a:r>
              <a:rPr lang="en-US" altLang="ko-KR" sz="1600" dirty="0">
                <a:latin typeface="Consolas" panose="020B0609020204030204" pitchFamily="49" charset="0"/>
              </a:rPr>
              <a:t>" + </a:t>
            </a:r>
            <a:r>
              <a:rPr lang="en-US" altLang="ko-KR" sz="1600" dirty="0" err="1">
                <a:latin typeface="Consolas" panose="020B0609020204030204" pitchFamily="49" charset="0"/>
              </a:rPr>
              <a:t>book.getPrice</a:t>
            </a:r>
            <a:r>
              <a:rPr lang="en-US" altLang="ko-KR" sz="1600" dirty="0" smtClean="0">
                <a:latin typeface="Consolas" panose="020B0609020204030204" pitchFamily="49" charset="0"/>
              </a:rPr>
              <a:t>());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9514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 계속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215212"/>
            <a:ext cx="11365852" cy="2554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 smtClean="0">
                <a:latin typeface="Consolas" panose="020B0609020204030204" pitchFamily="49" charset="0"/>
              </a:rPr>
              <a:t>(new </a:t>
            </a:r>
            <a:r>
              <a:rPr lang="en-US" altLang="ko-KR" sz="1600" dirty="0">
                <a:latin typeface="Consolas" panose="020B0609020204030204" pitchFamily="49" charset="0"/>
              </a:rPr>
              <a:t>View.OnClickListener()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Intent </a:t>
            </a:r>
            <a:r>
              <a:rPr lang="en-US" altLang="ko-KR" sz="1600" dirty="0" err="1">
                <a:latin typeface="Consolas" panose="020B0609020204030204" pitchFamily="49" charset="0"/>
              </a:rPr>
              <a:t>intent</a:t>
            </a:r>
            <a:r>
              <a:rPr lang="en-US" altLang="ko-KR" sz="1600" dirty="0">
                <a:latin typeface="Consolas" panose="020B0609020204030204" pitchFamily="49" charset="0"/>
              </a:rPr>
              <a:t> = new Intent();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intent.putExtra(KEY_QUOTE, 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book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setResult</a:t>
            </a:r>
            <a:r>
              <a:rPr lang="en-US" altLang="ko-KR" sz="1600" dirty="0">
                <a:latin typeface="Consolas" panose="020B0609020204030204" pitchFamily="49" charset="0"/>
              </a:rPr>
              <a:t>(RESULT_OK, intent);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finish();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}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896200" y="1676878"/>
            <a:ext cx="2808313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정보를 수정하여</a:t>
            </a:r>
            <a:r>
              <a:rPr lang="en-US" altLang="ko-KR" sz="1400" dirty="0" smtClean="0">
                <a:sym typeface="Wingdings" panose="05000000000000000000" pitchFamily="2" charset="2"/>
              </a:rPr>
              <a:t>, MainActivity</a:t>
            </a:r>
            <a:r>
              <a:rPr lang="ko-KR" altLang="en-US" sz="1400" dirty="0" smtClean="0">
                <a:sym typeface="Wingdings" panose="05000000000000000000" pitchFamily="2" charset="2"/>
              </a:rPr>
              <a:t>로 새로 만든 </a:t>
            </a:r>
            <a:r>
              <a:rPr lang="en-US" altLang="ko-KR" sz="1400" dirty="0" smtClean="0">
                <a:sym typeface="Wingdings" panose="05000000000000000000" pitchFamily="2" charset="2"/>
              </a:rPr>
              <a:t>book </a:t>
            </a:r>
            <a:r>
              <a:rPr lang="ko-KR" altLang="en-US" sz="1400" dirty="0" smtClean="0">
                <a:sym typeface="Wingdings" panose="05000000000000000000" pitchFamily="2" charset="2"/>
              </a:rPr>
              <a:t>객체를 보냅니다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430267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 계속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– MainActivity.java: </a:t>
            </a:r>
            <a:r>
              <a:rPr lang="en-US" altLang="ko-KR" b="1" dirty="0" smtClean="0">
                <a:sym typeface="Wingdings" panose="05000000000000000000" pitchFamily="2" charset="2"/>
              </a:rPr>
              <a:t>Activity2.java </a:t>
            </a:r>
            <a:r>
              <a:rPr lang="ko-KR" altLang="en-US" dirty="0" smtClean="0">
                <a:sym typeface="Wingdings" panose="05000000000000000000" pitchFamily="2" charset="2"/>
              </a:rPr>
              <a:t>로부터 전달받은 인텐트를 처리하도록 코딩합니다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215212"/>
            <a:ext cx="11365852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@</a:t>
            </a:r>
            <a:r>
              <a:rPr lang="en-US" altLang="ko-KR" sz="16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</a:t>
            </a:r>
            <a:r>
              <a:rPr lang="en-US" altLang="ko-KR" sz="1600" dirty="0" err="1">
                <a:latin typeface="Consolas" panose="020B0609020204030204" pitchFamily="49" charset="0"/>
              </a:rPr>
              <a:t>onActivityResult</a:t>
            </a:r>
            <a:r>
              <a:rPr lang="en-US" altLang="ko-KR" sz="1600" dirty="0">
                <a:latin typeface="Consolas" panose="020B0609020204030204" pitchFamily="49" charset="0"/>
              </a:rPr>
              <a:t>(int requestCode, int </a:t>
            </a:r>
            <a:r>
              <a:rPr lang="en-US" altLang="ko-KR" sz="1600" dirty="0" err="1">
                <a:latin typeface="Consolas" panose="020B0609020204030204" pitchFamily="49" charset="0"/>
              </a:rPr>
              <a:t>resultCode</a:t>
            </a:r>
            <a:r>
              <a:rPr lang="en-US" altLang="ko-KR" sz="1600" dirty="0">
                <a:latin typeface="Consolas" panose="020B0609020204030204" pitchFamily="49" charset="0"/>
              </a:rPr>
              <a:t>, @</a:t>
            </a:r>
            <a:r>
              <a:rPr lang="en-US" altLang="ko-KR" sz="1600" dirty="0" err="1">
                <a:latin typeface="Consolas" panose="020B0609020204030204" pitchFamily="49" charset="0"/>
              </a:rPr>
              <a:t>Nullable</a:t>
            </a:r>
            <a:r>
              <a:rPr lang="en-US" altLang="ko-KR" sz="1600" dirty="0">
                <a:latin typeface="Consolas" panose="020B0609020204030204" pitchFamily="49" charset="0"/>
              </a:rPr>
              <a:t> Intent data)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super.onActivityResult</a:t>
            </a:r>
            <a:r>
              <a:rPr lang="en-US" altLang="ko-KR" sz="1600" dirty="0">
                <a:latin typeface="Consolas" panose="020B0609020204030204" pitchFamily="49" charset="0"/>
              </a:rPr>
              <a:t>(requestCode, </a:t>
            </a:r>
            <a:r>
              <a:rPr lang="en-US" altLang="ko-KR" sz="1600" dirty="0" err="1">
                <a:latin typeface="Consolas" panose="020B0609020204030204" pitchFamily="49" charset="0"/>
              </a:rPr>
              <a:t>resultCode</a:t>
            </a:r>
            <a:r>
              <a:rPr lang="en-US" altLang="ko-KR" sz="1600" dirty="0"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if (requestCode == REQUEST_CODE)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Toast.makeText(</a:t>
            </a:r>
            <a:r>
              <a:rPr lang="en-US" altLang="ko-KR" sz="16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600" dirty="0">
                <a:latin typeface="Consolas" panose="020B0609020204030204" pitchFamily="49" charset="0"/>
              </a:rPr>
              <a:t>(), "requestCode: 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    + requestCode + ", </a:t>
            </a:r>
            <a:r>
              <a:rPr lang="en-US" altLang="ko-KR" sz="1600" dirty="0" err="1">
                <a:latin typeface="Consolas" panose="020B0609020204030204" pitchFamily="49" charset="0"/>
              </a:rPr>
              <a:t>ResultCode</a:t>
            </a:r>
            <a:r>
              <a:rPr lang="en-US" altLang="ko-KR" sz="1600" dirty="0">
                <a:latin typeface="Consolas" panose="020B0609020204030204" pitchFamily="49" charset="0"/>
              </a:rPr>
              <a:t>: " + </a:t>
            </a:r>
            <a:r>
              <a:rPr lang="en-US" altLang="ko-KR" sz="1600" dirty="0" err="1">
                <a:latin typeface="Consolas" panose="020B0609020204030204" pitchFamily="49" charset="0"/>
              </a:rPr>
              <a:t>resultCode</a:t>
            </a:r>
            <a:r>
              <a:rPr lang="en-US" altLang="ko-KR" sz="1600" dirty="0">
                <a:latin typeface="Consolas" panose="020B0609020204030204" pitchFamily="49" charset="0"/>
              </a:rPr>
              <a:t>, Toast.LENGTH_LONG).show();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if (</a:t>
            </a:r>
            <a:r>
              <a:rPr lang="en-US" altLang="ko-KR" sz="1600" dirty="0" err="1">
                <a:latin typeface="Consolas" panose="020B0609020204030204" pitchFamily="49" charset="0"/>
              </a:rPr>
              <a:t>resultCode</a:t>
            </a:r>
            <a:r>
              <a:rPr lang="en-US" altLang="ko-KR" sz="1600" dirty="0">
                <a:latin typeface="Consolas" panose="020B0609020204030204" pitchFamily="49" charset="0"/>
              </a:rPr>
              <a:t> == RESULT_OK)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Bundle </a:t>
            </a:r>
            <a:r>
              <a:rPr lang="en-US" altLang="ko-KR" sz="1600" dirty="0" err="1">
                <a:latin typeface="Consolas" panose="020B0609020204030204" pitchFamily="49" charset="0"/>
              </a:rPr>
              <a:t>bundle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600" dirty="0" err="1">
                <a:latin typeface="Consolas" panose="020B0609020204030204" pitchFamily="49" charset="0"/>
              </a:rPr>
              <a:t>.getExtras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book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</a:rPr>
              <a:t>bundle.getParcelable</a:t>
            </a:r>
            <a:r>
              <a:rPr lang="en-US" altLang="ko-KR" sz="1600" dirty="0">
                <a:latin typeface="Consolas" panose="020B0609020204030204" pitchFamily="49" charset="0"/>
              </a:rPr>
              <a:t>(KEY_QUOTE);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textView2.setText("Received: " + </a:t>
            </a:r>
            <a:r>
              <a:rPr lang="en-US" altLang="ko-KR" sz="1600" dirty="0" err="1">
                <a:latin typeface="Consolas" panose="020B0609020204030204" pitchFamily="49" charset="0"/>
              </a:rPr>
              <a:t>book.getTitle</a:t>
            </a:r>
            <a:r>
              <a:rPr lang="en-US" altLang="ko-KR" sz="1600" dirty="0">
                <a:latin typeface="Consolas" panose="020B0609020204030204" pitchFamily="49" charset="0"/>
              </a:rPr>
              <a:t>() + ", " + </a:t>
            </a:r>
            <a:r>
              <a:rPr lang="en-US" altLang="ko-KR" sz="1600" dirty="0" err="1">
                <a:latin typeface="Consolas" panose="020B0609020204030204" pitchFamily="49" charset="0"/>
              </a:rPr>
              <a:t>book.getPrice</a:t>
            </a:r>
            <a:r>
              <a:rPr lang="en-US" altLang="ko-KR" sz="1600" dirty="0"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266088" y="1844824"/>
            <a:ext cx="3552864" cy="73866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ym typeface="Wingdings" panose="05000000000000000000" pitchFamily="2" charset="2"/>
              </a:rPr>
              <a:t>Activity </a:t>
            </a:r>
            <a:r>
              <a:rPr lang="ko-KR" altLang="en-US" sz="1400" dirty="0" smtClean="0">
                <a:sym typeface="Wingdings" panose="05000000000000000000" pitchFamily="2" charset="2"/>
              </a:rPr>
              <a:t>에서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전달 받은 </a:t>
            </a:r>
            <a:r>
              <a:rPr lang="en-US" altLang="ko-KR" sz="1400" dirty="0" smtClean="0">
                <a:sym typeface="Wingdings" panose="05000000000000000000" pitchFamily="2" charset="2"/>
              </a:rPr>
              <a:t>Intent </a:t>
            </a:r>
            <a:r>
              <a:rPr lang="ko-KR" altLang="en-US" sz="1400" dirty="0" smtClean="0">
                <a:sym typeface="Wingdings" panose="05000000000000000000" pitchFamily="2" charset="2"/>
              </a:rPr>
              <a:t>이며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br>
              <a:rPr lang="en-US" altLang="ko-KR" sz="1400" dirty="0" smtClean="0">
                <a:sym typeface="Wingdings" panose="05000000000000000000" pitchFamily="2" charset="2"/>
              </a:rPr>
            </a:br>
            <a:r>
              <a:rPr lang="ko-KR" altLang="en-US" sz="1400" dirty="0" smtClean="0">
                <a:sym typeface="Wingdings" panose="05000000000000000000" pitchFamily="2" charset="2"/>
              </a:rPr>
              <a:t>이 안에 </a:t>
            </a:r>
            <a:r>
              <a:rPr lang="en-US" altLang="ko-KR" sz="1400" dirty="0" smtClean="0">
                <a:sym typeface="Wingdings" panose="05000000000000000000" pitchFamily="2" charset="2"/>
              </a:rPr>
              <a:t>Bundle</a:t>
            </a:r>
            <a:r>
              <a:rPr lang="ko-KR" altLang="en-US" sz="1400" dirty="0"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로 되어 객체를 찾아야 </a:t>
            </a:r>
            <a:endParaRPr lang="en-US" altLang="ko-KR" sz="1400" dirty="0" smtClean="0">
              <a:sym typeface="Wingdings" panose="05000000000000000000" pitchFamily="2" charset="2"/>
            </a:endParaRPr>
          </a:p>
          <a:p>
            <a:r>
              <a:rPr lang="ko-KR" altLang="en-US" sz="1400" dirty="0" smtClean="0">
                <a:sym typeface="Wingdings" panose="05000000000000000000" pitchFamily="2" charset="2"/>
              </a:rPr>
              <a:t>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412139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 결과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83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675410"/>
            <a:ext cx="2740792" cy="485289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768" y="1675410"/>
            <a:ext cx="2749394" cy="48341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8698" y="1675410"/>
            <a:ext cx="2727702" cy="477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011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04-5: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태스크 관리 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프로세스와 태스크</a:t>
            </a:r>
            <a:r>
              <a:rPr lang="en-US" altLang="ko-KR" b="1" dirty="0" smtClean="0">
                <a:sym typeface="Wingdings" panose="05000000000000000000" pitchFamily="2" charset="2"/>
              </a:rPr>
              <a:t>: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프로세스는 마치 하나의 상자와 같아서 다른 프로세스와 어떤 정보를 공유하기가 어렵습니다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따라서 하나의 프로세스에서 다른 프로세스의 화면을 띄우려면 시스템의 도움이 필요합니다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시스템에서 이런 액티비티의 각종 정보를 </a:t>
            </a:r>
            <a:r>
              <a:rPr lang="ko-KR" altLang="en-US" dirty="0" err="1" smtClean="0">
                <a:sym typeface="Wingdings" panose="05000000000000000000" pitchFamily="2" charset="2"/>
              </a:rPr>
              <a:t>저장해두기</a:t>
            </a:r>
            <a:r>
              <a:rPr lang="ko-KR" altLang="en-US" dirty="0" smtClean="0">
                <a:sym typeface="Wingdings" panose="05000000000000000000" pitchFamily="2" charset="2"/>
              </a:rPr>
              <a:t> 위해 </a:t>
            </a:r>
            <a:r>
              <a:rPr lang="ko-KR" altLang="en-US" dirty="0" err="1" smtClean="0">
                <a:sym typeface="Wingdings" panose="05000000000000000000" pitchFamily="2" charset="2"/>
              </a:rPr>
              <a:t>태스크라는</a:t>
            </a:r>
            <a:r>
              <a:rPr lang="ko-KR" altLang="en-US" dirty="0" smtClean="0">
                <a:sym typeface="Wingdings" panose="05000000000000000000" pitchFamily="2" charset="2"/>
              </a:rPr>
              <a:t> 것을 만들게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여러분의 앱에서 전화 앱의 화면을 띄우지 않고 전화 앱을 따로 실행시키면 전화 앱의 태스크는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여러분의 앱의 태스크와 별도로 만들어지게 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indent="-285750"/>
            <a:r>
              <a:rPr lang="en-US" altLang="ko-KR" dirty="0" smtClean="0">
                <a:sym typeface="Wingdings" panose="05000000000000000000" pitchFamily="2" charset="2"/>
              </a:rPr>
              <a:t>AndroidManifest.xml </a:t>
            </a:r>
            <a:r>
              <a:rPr lang="ko-KR" altLang="en-US" dirty="0" smtClean="0">
                <a:sym typeface="Wingdings" panose="05000000000000000000" pitchFamily="2" charset="2"/>
              </a:rPr>
              <a:t>파일에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등록할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필요에 따라 태스크도 함께 직접 설정할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태스크 실습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1: 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태스크를 설정하는 실습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en-US" altLang="ko-KR" dirty="0" err="1" smtClean="0">
                <a:sym typeface="Wingdings" panose="05000000000000000000" pitchFamily="2" charset="2"/>
              </a:rPr>
              <a:t>SampleTask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프로젝트를 만듭니다</a:t>
            </a:r>
            <a:r>
              <a:rPr lang="en-US" altLang="ko-KR" dirty="0" smtClean="0">
                <a:sym typeface="Wingdings" panose="05000000000000000000" pitchFamily="2" charset="2"/>
              </a:rPr>
              <a:t>. 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 안에 있는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첫 번째 화면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으로 바꾸고 크기는 </a:t>
            </a:r>
            <a:r>
              <a:rPr lang="en-US" altLang="ko-KR" dirty="0" smtClean="0">
                <a:sym typeface="Wingdings" panose="05000000000000000000" pitchFamily="2" charset="2"/>
              </a:rPr>
              <a:t>30sp 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또한 그 아래에 버튼을 추가하고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나 자신 띄우기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로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파일에는 버튼을 눌렀을 때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인텐트를</a:t>
            </a:r>
            <a:r>
              <a:rPr lang="ko-KR" altLang="en-US" dirty="0" smtClean="0">
                <a:sym typeface="Wingdings" panose="05000000000000000000" pitchFamily="2" charset="2"/>
              </a:rPr>
              <a:t> 사용해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화면을 띄울 수 있도록 다음 코드를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0456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04-5: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태스크 관리 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태스크 실습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파일 수정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215212"/>
            <a:ext cx="11365852" cy="4278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Button </a:t>
            </a:r>
            <a:r>
              <a:rPr lang="en-US" altLang="ko-KR" sz="1600" dirty="0" err="1"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</a:t>
            </a:r>
            <a:r>
              <a:rPr lang="en-US" altLang="ko-KR" sz="1600" dirty="0" err="1">
                <a:latin typeface="Consolas" panose="020B0609020204030204" pitchFamily="49" charset="0"/>
              </a:rPr>
              <a:t>View.OnClickListener</a:t>
            </a:r>
            <a:r>
              <a:rPr lang="en-US" altLang="ko-KR" sz="16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Intent </a:t>
            </a:r>
            <a:r>
              <a:rPr lang="en-US" altLang="ko-KR" sz="1600" dirty="0" err="1">
                <a:latin typeface="Consolas" panose="020B0609020204030204" pitchFamily="49" charset="0"/>
              </a:rPr>
              <a:t>intent</a:t>
            </a:r>
            <a:r>
              <a:rPr lang="en-US" altLang="ko-KR" sz="1600" dirty="0">
                <a:latin typeface="Consolas" panose="020B0609020204030204" pitchFamily="49" charset="0"/>
              </a:rPr>
              <a:t> = new Intent(</a:t>
            </a:r>
            <a:r>
              <a:rPr lang="en-US" altLang="ko-KR" sz="16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600" dirty="0">
                <a:latin typeface="Consolas" panose="020B0609020204030204" pitchFamily="49" charset="0"/>
              </a:rPr>
              <a:t>(), </a:t>
            </a:r>
            <a:r>
              <a:rPr lang="en-US" altLang="ko-KR" sz="1600" dirty="0" err="1">
                <a:latin typeface="Consolas" panose="020B0609020204030204" pitchFamily="49" charset="0"/>
              </a:rPr>
              <a:t>MainActivity.class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startActivity</a:t>
            </a:r>
            <a:r>
              <a:rPr lang="en-US" altLang="ko-KR" sz="1600" dirty="0">
                <a:latin typeface="Consolas" panose="020B0609020204030204" pitchFamily="49" charset="0"/>
              </a:rPr>
              <a:t>(intent);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314984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04-5: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태스크 관리 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태스크 실습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</a:t>
            </a:r>
          </a:p>
          <a:p>
            <a:pPr indent="-285750"/>
            <a:r>
              <a:rPr lang="ko-KR" altLang="en-US" dirty="0">
                <a:sym typeface="Wingdings" panose="05000000000000000000" pitchFamily="2" charset="2"/>
              </a:rPr>
              <a:t>버튼을 클릭할 때마다 첫 화면이 반복해서 떠야 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버튼을 클릭했을 때 </a:t>
            </a:r>
            <a:r>
              <a:rPr lang="en-US" altLang="ko-KR" dirty="0" smtClean="0">
                <a:sym typeface="Wingdings" panose="05000000000000000000" pitchFamily="2" charset="2"/>
              </a:rPr>
              <a:t>onClick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메소드가</a:t>
            </a:r>
            <a:r>
              <a:rPr lang="ko-KR" altLang="en-US" dirty="0" smtClean="0">
                <a:sym typeface="Wingdings" panose="05000000000000000000" pitchFamily="2" charset="2"/>
              </a:rPr>
              <a:t> 호출된다는 점과 화면을 띄울 때는 </a:t>
            </a:r>
            <a:r>
              <a:rPr lang="en-US" altLang="ko-KR" dirty="0" smtClean="0">
                <a:sym typeface="Wingdings" panose="05000000000000000000" pitchFamily="2" charset="2"/>
              </a:rPr>
              <a:t>Intent</a:t>
            </a:r>
            <a:r>
              <a:rPr lang="ko-KR" altLang="en-US" dirty="0" smtClean="0">
                <a:sym typeface="Wingdings" panose="05000000000000000000" pitchFamily="2" charset="2"/>
              </a:rPr>
              <a:t>객체와 </a:t>
            </a:r>
            <a:r>
              <a:rPr lang="en-US" altLang="ko-KR" dirty="0" err="1" smtClean="0">
                <a:sym typeface="Wingdings" panose="05000000000000000000" pitchFamily="2" charset="2"/>
              </a:rPr>
              <a:t>startActivity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사용한다는 점을 기억하십시오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시스템 </a:t>
            </a:r>
            <a:r>
              <a:rPr lang="en-US" altLang="ko-KR" dirty="0" smtClean="0">
                <a:sym typeface="Wingdings" panose="05000000000000000000" pitchFamily="2" charset="2"/>
              </a:rPr>
              <a:t>[Back]</a:t>
            </a:r>
            <a:r>
              <a:rPr lang="ko-KR" altLang="en-US" dirty="0" smtClean="0">
                <a:sym typeface="Wingdings" panose="05000000000000000000" pitchFamily="2" charset="2"/>
              </a:rPr>
              <a:t>버튼을 누르면 여러 화면이 중첩되어 떠 있다는 것을 확인할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266" y="2117525"/>
            <a:ext cx="2203750" cy="440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902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04-5: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태스크 관리 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태스크 실습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여기서 한 실습은 </a:t>
            </a:r>
            <a:r>
              <a:rPr lang="en-US" altLang="ko-KR" b="1" dirty="0" smtClean="0">
                <a:sym typeface="Wingdings" panose="05000000000000000000" pitchFamily="2" charset="2"/>
              </a:rPr>
              <a:t>AndroidManifest.xml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파일에서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를 등록하는 </a:t>
            </a:r>
            <a:r>
              <a:rPr lang="en-US" altLang="ko-KR" dirty="0" smtClean="0">
                <a:sym typeface="Wingdings" panose="05000000000000000000" pitchFamily="2" charset="2"/>
              </a:rPr>
              <a:t>&lt;activity&gt; </a:t>
            </a:r>
            <a:r>
              <a:rPr lang="ko-KR" altLang="en-US" dirty="0" smtClean="0">
                <a:sym typeface="Wingdings" panose="05000000000000000000" pitchFamily="2" charset="2"/>
              </a:rPr>
              <a:t>태그에서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launchMode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추가하고 그 값을 </a:t>
            </a:r>
            <a:r>
              <a:rPr lang="en-US" altLang="ko-KR" dirty="0" smtClean="0">
                <a:sym typeface="Wingdings" panose="05000000000000000000" pitchFamily="2" charset="2"/>
              </a:rPr>
              <a:t>standard </a:t>
            </a:r>
            <a:r>
              <a:rPr lang="ko-KR" altLang="en-US" dirty="0" smtClean="0">
                <a:sym typeface="Wingdings" panose="05000000000000000000" pitchFamily="2" charset="2"/>
              </a:rPr>
              <a:t>로 한 것과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태스크는 새로운 화면을 차례대로 스택에 넣어서 관리합니다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266" y="2117525"/>
            <a:ext cx="2203750" cy="440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671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04-5: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태스크 관리 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태스크 실습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2: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이번에는 </a:t>
            </a:r>
            <a:r>
              <a:rPr lang="en-US" altLang="ko-KR" dirty="0" smtClean="0">
                <a:sym typeface="Wingdings" panose="05000000000000000000" pitchFamily="2" charset="2"/>
              </a:rPr>
              <a:t>/app/manifests </a:t>
            </a:r>
            <a:r>
              <a:rPr lang="ko-KR" altLang="en-US" dirty="0" smtClean="0">
                <a:sym typeface="Wingdings" panose="05000000000000000000" pitchFamily="2" charset="2"/>
              </a:rPr>
              <a:t>폴더 안에 있는 </a:t>
            </a:r>
            <a:r>
              <a:rPr lang="en-US" altLang="ko-KR" dirty="0" smtClean="0">
                <a:sym typeface="Wingdings" panose="05000000000000000000" pitchFamily="2" charset="2"/>
              </a:rPr>
              <a:t>AndroidManifest.xml </a:t>
            </a:r>
            <a:r>
              <a:rPr lang="ko-KR" altLang="en-US" dirty="0" smtClean="0">
                <a:sym typeface="Wingdings" panose="05000000000000000000" pitchFamily="2" charset="2"/>
              </a:rPr>
              <a:t>파일을 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</a:p>
          <a:p>
            <a:pPr indent="-285750"/>
            <a:r>
              <a:rPr lang="en-US" altLang="ko-KR" dirty="0" smtClean="0">
                <a:sym typeface="Wingdings" panose="05000000000000000000" pitchFamily="2" charset="2"/>
              </a:rPr>
              <a:t>&lt;activity&gt; </a:t>
            </a:r>
            <a:r>
              <a:rPr lang="ko-KR" altLang="en-US" dirty="0" smtClean="0">
                <a:sym typeface="Wingdings" panose="05000000000000000000" pitchFamily="2" charset="2"/>
              </a:rPr>
              <a:t>태그 안에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launchMode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추가하고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값을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singleTop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으로 설정하면 태스크의 가장 위쪽에 있는 액티비티는 더 이상 새로 만들지 않게 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앞에서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dirty="0" smtClean="0">
                <a:sym typeface="Wingdings" panose="05000000000000000000" pitchFamily="2" charset="2"/>
              </a:rPr>
              <a:t> 플래그를 설정할 때 </a:t>
            </a:r>
            <a:r>
              <a:rPr lang="en-US" altLang="ko-KR" b="1" dirty="0" smtClean="0">
                <a:sym typeface="Wingdings" panose="05000000000000000000" pitchFamily="2" charset="2"/>
              </a:rPr>
              <a:t>FLAG_ACTIVITY_SINGLE_TOP </a:t>
            </a:r>
            <a:r>
              <a:rPr lang="ko-KR" altLang="en-US" dirty="0" smtClean="0">
                <a:sym typeface="Wingdings" panose="05000000000000000000" pitchFamily="2" charset="2"/>
              </a:rPr>
              <a:t>으로 설정했던 것과 같은 효과를 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88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53100" y="2564904"/>
            <a:ext cx="11365852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&lt;</a:t>
            </a:r>
            <a:r>
              <a:rPr lang="en-US" altLang="ko-KR" sz="1600" dirty="0">
                <a:latin typeface="Consolas" panose="020B0609020204030204" pitchFamily="49" charset="0"/>
              </a:rPr>
              <a:t>activity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android:name</a:t>
            </a:r>
            <a:r>
              <a:rPr lang="en-US" altLang="ko-KR" sz="1600" dirty="0">
                <a:latin typeface="Consolas" panose="020B0609020204030204" pitchFamily="49" charset="0"/>
              </a:rPr>
              <a:t>=".MainActivity" </a:t>
            </a:r>
            <a:r>
              <a:rPr lang="en-US" altLang="ko-KR" sz="16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android:launchMode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6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singleTop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&lt;intent-filter&gt;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&lt;action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android:name</a:t>
            </a:r>
            <a:r>
              <a:rPr lang="en-US" altLang="ko-KR" sz="1600" dirty="0">
                <a:latin typeface="Consolas" panose="020B0609020204030204" pitchFamily="49" charset="0"/>
              </a:rPr>
              <a:t>="</a:t>
            </a:r>
            <a:r>
              <a:rPr lang="en-US" altLang="ko-KR" sz="1600" dirty="0" err="1">
                <a:latin typeface="Consolas" panose="020B0609020204030204" pitchFamily="49" charset="0"/>
              </a:rPr>
              <a:t>android.intent.action.MAIN</a:t>
            </a:r>
            <a:r>
              <a:rPr lang="en-US" altLang="ko-KR" sz="16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&lt;category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android:name</a:t>
            </a:r>
            <a:r>
              <a:rPr lang="en-US" altLang="ko-KR" sz="1600" dirty="0">
                <a:latin typeface="Consolas" panose="020B0609020204030204" pitchFamily="49" charset="0"/>
              </a:rPr>
              <a:t>="</a:t>
            </a:r>
            <a:r>
              <a:rPr lang="en-US" altLang="ko-KR" sz="1600" dirty="0" err="1">
                <a:latin typeface="Consolas" panose="020B0609020204030204" pitchFamily="49" charset="0"/>
              </a:rPr>
              <a:t>android.intent.category.LAUNCHER</a:t>
            </a:r>
            <a:r>
              <a:rPr lang="en-US" altLang="ko-KR" sz="16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&lt;/intent-filter&gt;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&lt;/activity&gt;</a:t>
            </a:r>
          </a:p>
        </p:txBody>
      </p:sp>
    </p:spTree>
    <p:extLst>
      <p:ext uri="{BB962C8B-B14F-4D97-AF65-F5344CB8AC3E}">
        <p14:creationId xmlns:p14="http://schemas.microsoft.com/office/powerpoint/2010/main" val="23888785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04-5: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태스크 관리 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태스크 실습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2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앱을 실행하고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버튼을 여러 번 누른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시스템 </a:t>
            </a:r>
            <a:r>
              <a:rPr lang="en-US" altLang="ko-KR" dirty="0" smtClean="0">
                <a:sym typeface="Wingdings" panose="05000000000000000000" pitchFamily="2" charset="2"/>
              </a:rPr>
              <a:t>[Back] </a:t>
            </a:r>
            <a:r>
              <a:rPr lang="ko-KR" altLang="en-US" dirty="0" smtClean="0">
                <a:sym typeface="Wingdings" panose="05000000000000000000" pitchFamily="2" charset="2"/>
              </a:rPr>
              <a:t>버튼을 누릅니다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[Back]</a:t>
            </a:r>
            <a:r>
              <a:rPr lang="ko-KR" altLang="en-US" dirty="0" smtClean="0">
                <a:sym typeface="Wingdings" panose="05000000000000000000" pitchFamily="2" charset="2"/>
              </a:rPr>
              <a:t>을 한번만 해도 앱의 화면이 사라지고 종료하는 것을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결국 </a:t>
            </a:r>
            <a:r>
              <a:rPr lang="en-US" altLang="ko-KR" dirty="0" smtClean="0">
                <a:sym typeface="Wingdings" panose="05000000000000000000" pitchFamily="2" charset="2"/>
              </a:rPr>
              <a:t>MainActivity </a:t>
            </a:r>
            <a:r>
              <a:rPr lang="ko-KR" altLang="en-US" dirty="0" smtClean="0">
                <a:sym typeface="Wingdings" panose="05000000000000000000" pitchFamily="2" charset="2"/>
              </a:rPr>
              <a:t>화면은 한 번만 생성됩니다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이 경우</a:t>
            </a:r>
            <a:r>
              <a:rPr lang="en-US" altLang="ko-KR" dirty="0" smtClean="0">
                <a:sym typeface="Wingdings" panose="05000000000000000000" pitchFamily="2" charset="2"/>
              </a:rPr>
              <a:t>, MainActivity </a:t>
            </a:r>
            <a:r>
              <a:rPr lang="ko-KR" altLang="en-US" dirty="0" smtClean="0">
                <a:sym typeface="Wingdings" panose="05000000000000000000" pitchFamily="2" charset="2"/>
              </a:rPr>
              <a:t>쪽으로 전달되는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err="1" smtClean="0">
                <a:sym typeface="Wingdings" panose="05000000000000000000" pitchFamily="2" charset="2"/>
              </a:rPr>
              <a:t>onNewIntent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메소드로</a:t>
            </a:r>
            <a:r>
              <a:rPr lang="ko-KR" altLang="en-US" dirty="0" smtClean="0">
                <a:sym typeface="Wingdings" panose="05000000000000000000" pitchFamily="2" charset="2"/>
              </a:rPr>
              <a:t> 전달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받아야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266" y="2117525"/>
            <a:ext cx="2203750" cy="440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87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이제 버튼을 </a:t>
            </a:r>
            <a:r>
              <a:rPr lang="ko-KR" altLang="en-US" dirty="0">
                <a:sym typeface="Wingdings" panose="05000000000000000000" pitchFamily="2" charset="2"/>
              </a:rPr>
              <a:t>클</a:t>
            </a:r>
            <a:r>
              <a:rPr lang="ko-KR" altLang="en-US" dirty="0" smtClean="0">
                <a:sym typeface="Wingdings" panose="05000000000000000000" pitchFamily="2" charset="2"/>
              </a:rPr>
              <a:t>릭했을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레이아웃을 메모리에 </a:t>
            </a:r>
            <a:r>
              <a:rPr lang="ko-KR" altLang="en-US" dirty="0" err="1" smtClean="0">
                <a:sym typeface="Wingdings" panose="05000000000000000000" pitchFamily="2" charset="2"/>
              </a:rPr>
              <a:t>객체화하여</a:t>
            </a:r>
            <a:r>
              <a:rPr lang="ko-KR" altLang="en-US" dirty="0" smtClean="0">
                <a:sym typeface="Wingdings" panose="05000000000000000000" pitchFamily="2" charset="2"/>
              </a:rPr>
              <a:t> 안쪽의 </a:t>
            </a:r>
            <a:r>
              <a:rPr lang="ko-KR" altLang="en-US" dirty="0" err="1" smtClean="0">
                <a:sym typeface="Wingdings" panose="05000000000000000000" pitchFamily="2" charset="2"/>
              </a:rPr>
              <a:t>리니어</a:t>
            </a:r>
            <a:r>
              <a:rPr lang="ko-KR" altLang="en-US" dirty="0" smtClean="0">
                <a:sym typeface="Wingdings" panose="05000000000000000000" pitchFamily="2" charset="2"/>
              </a:rPr>
              <a:t> 레이아웃에 나타나도록 만들려고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부분 화면으로 추가할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레이아웃도 만들어야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/app/res/layout </a:t>
            </a:r>
            <a:r>
              <a:rPr lang="ko-KR" altLang="en-US" dirty="0" smtClean="0">
                <a:sym typeface="Wingdings" panose="05000000000000000000" pitchFamily="2" charset="2"/>
              </a:rPr>
              <a:t>폴더를 선택하고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우클릭해서</a:t>
            </a:r>
            <a:r>
              <a:rPr lang="ko-KR" altLang="en-US" dirty="0" smtClean="0">
                <a:sym typeface="Wingdings" panose="05000000000000000000" pitchFamily="2" charset="2"/>
              </a:rPr>
              <a:t> 나온 메뉴에서 </a:t>
            </a:r>
            <a:r>
              <a:rPr lang="en-US" altLang="ko-KR" dirty="0" smtClean="0">
                <a:sym typeface="Wingdings" panose="05000000000000000000" pitchFamily="2" charset="2"/>
              </a:rPr>
              <a:t>[New  Layout resource file]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메뉴가 나오면</a:t>
            </a:r>
            <a:r>
              <a:rPr lang="en-US" altLang="ko-KR" dirty="0" smtClean="0">
                <a:sym typeface="Wingdings" panose="05000000000000000000" pitchFamily="2" charset="2"/>
              </a:rPr>
              <a:t>, File name: </a:t>
            </a:r>
            <a:r>
              <a:rPr lang="en-US" altLang="ko-KR" b="1" dirty="0" smtClean="0">
                <a:sym typeface="Wingdings" panose="05000000000000000000" pitchFamily="2" charset="2"/>
              </a:rPr>
              <a:t>sub1.xml</a:t>
            </a:r>
            <a:r>
              <a:rPr lang="ko-KR" altLang="en-US" dirty="0" smtClean="0">
                <a:sym typeface="Wingdings" panose="05000000000000000000" pitchFamily="2" charset="2"/>
              </a:rPr>
              <a:t>을 입력하고</a:t>
            </a:r>
            <a:r>
              <a:rPr lang="en-US" altLang="ko-KR" dirty="0" smtClean="0">
                <a:sym typeface="Wingdings" panose="05000000000000000000" pitchFamily="2" charset="2"/>
              </a:rPr>
              <a:t>, Root element:  </a:t>
            </a:r>
            <a:r>
              <a:rPr lang="en-US" altLang="ko-KR" b="1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을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새로 생긴 </a:t>
            </a:r>
            <a:r>
              <a:rPr lang="en-US" altLang="ko-KR" b="1" dirty="0" smtClean="0">
                <a:sym typeface="Wingdings" panose="05000000000000000000" pitchFamily="2" charset="2"/>
              </a:rPr>
              <a:t>sub1.xml</a:t>
            </a:r>
            <a:r>
              <a:rPr lang="ko-KR" altLang="en-US" dirty="0" smtClean="0">
                <a:sym typeface="Wingdings" panose="05000000000000000000" pitchFamily="2" charset="2"/>
              </a:rPr>
              <a:t>을 다음과 같이 작성하거나 디자인 화면에서 작업합니다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3695181"/>
            <a:ext cx="8958583" cy="280134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4665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액티비티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수명주기와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액티비티 수명주기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여러분이 만든 앱이 실행되는 도중에 전화가 오면 단말의 통화 앱이 화면에 나타나기 때문에 여러분의 앱 화면은 다른 화면 뒤로 들어가 중지될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이와 같이 액티비티는 처음 실행될 때 메모리에 만들어지는 과정부터 시작해서 실행과 중지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그리고 메모리에서 해제되는 여러 과정의 상태를 시스템이 모두 관리하며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각각의 상태에서 해당하는 메시지를 자동으로 호출합니다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액티비티에 기본으로 만들어져 있는 </a:t>
            </a:r>
            <a:r>
              <a:rPr lang="en-US" altLang="ko-KR" dirty="0" smtClean="0">
                <a:sym typeface="Wingdings" panose="05000000000000000000" pitchFamily="2" charset="2"/>
              </a:rPr>
              <a:t>onCreate()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dirty="0" smtClean="0">
                <a:sym typeface="Wingdings" panose="05000000000000000000" pitchFamily="2" charset="2"/>
              </a:rPr>
              <a:t> 액티비티가 만들어질 때 시스템이 자동으로 호출하는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메소드입니다</a:t>
            </a:r>
            <a:r>
              <a:rPr lang="en-US" altLang="ko-KR" dirty="0" smtClean="0">
                <a:sym typeface="Wingdings" panose="05000000000000000000" pitchFamily="2" charset="2"/>
              </a:rPr>
              <a:t>.  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대표적인 액티비티 상태는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90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241362"/>
              </p:ext>
            </p:extLst>
          </p:nvPr>
        </p:nvGraphicFramePr>
        <p:xfrm>
          <a:off x="839416" y="3601824"/>
          <a:ext cx="1086179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2415">
                  <a:extLst>
                    <a:ext uri="{9D8B030D-6E8A-4147-A177-3AD203B41FA5}">
                      <a16:colId xmlns:a16="http://schemas.microsoft.com/office/drawing/2014/main" val="4190859709"/>
                    </a:ext>
                  </a:extLst>
                </a:gridCol>
                <a:gridCol w="8439381">
                  <a:extLst>
                    <a:ext uri="{9D8B030D-6E8A-4147-A177-3AD203B41FA5}">
                      <a16:colId xmlns:a16="http://schemas.microsoft.com/office/drawing/2014/main" val="14924231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상태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330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실행</a:t>
                      </a:r>
                      <a:r>
                        <a:rPr lang="en-US" altLang="ko-KR" dirty="0" smtClean="0"/>
                        <a:t>(Running)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 상에 액티비티가 보이면서 실행되어 있는 상태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172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일시 정지</a:t>
                      </a:r>
                      <a:r>
                        <a:rPr lang="en-US" altLang="ko-KR" dirty="0" smtClean="0"/>
                        <a:t>(Paused)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사용자에게 보이지만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다른 액티비티가 위에 있어 포커스를 받지 못한 상태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336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중지</a:t>
                      </a:r>
                      <a:r>
                        <a:rPr lang="en-US" altLang="ko-KR" dirty="0" smtClean="0"/>
                        <a:t>(Stopped)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다른 액티비티에 의해 완전히 가려져 보이지 않는 상태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16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38420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액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티비티의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액티비티의 상태 정보가 변화하는 것을 액티비티의 수명주기 </a:t>
            </a:r>
            <a:r>
              <a:rPr lang="en-US" altLang="ko-KR" dirty="0" smtClean="0">
                <a:sym typeface="Wingdings" panose="05000000000000000000" pitchFamily="2" charset="2"/>
              </a:rPr>
              <a:t>life cycle</a:t>
            </a:r>
            <a:r>
              <a:rPr lang="ko-KR" altLang="en-US" dirty="0" smtClean="0">
                <a:sym typeface="Wingdings" panose="05000000000000000000" pitchFamily="2" charset="2"/>
              </a:rPr>
              <a:t>하며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다음과 도식화 </a:t>
            </a:r>
            <a:r>
              <a:rPr lang="ko-KR" altLang="en-US" dirty="0" smtClean="0">
                <a:sym typeface="Wingdings" panose="05000000000000000000" pitchFamily="2" charset="2"/>
              </a:rPr>
              <a:t>해볼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91</a:t>
            </a:fld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627682" y="1527978"/>
            <a:ext cx="5845359" cy="4968552"/>
            <a:chOff x="627682" y="1527978"/>
            <a:chExt cx="5845359" cy="4968552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2766309" y="1527978"/>
              <a:ext cx="1894501" cy="57606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/>
                <a:t>새로운 액티비티</a:t>
              </a:r>
              <a:endParaRPr lang="ko-KR" altLang="en-US" sz="1600" dirty="0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2766309" y="2823668"/>
              <a:ext cx="1894501" cy="57606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/>
                <a:t>실행</a:t>
              </a:r>
              <a:endParaRPr lang="ko-KR" altLang="en-US" sz="1600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2766309" y="3855934"/>
              <a:ext cx="1894501" cy="57606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/>
                <a:t>일시정지</a:t>
              </a:r>
              <a:endParaRPr lang="ko-KR" altLang="en-US" sz="1600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2766309" y="4888200"/>
              <a:ext cx="1894501" cy="57606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/>
                <a:t>중지</a:t>
              </a:r>
              <a:endParaRPr lang="ko-KR" altLang="en-US" sz="1600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2766309" y="5920466"/>
              <a:ext cx="1894501" cy="57606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/>
                <a:t>소멸</a:t>
              </a:r>
              <a:endParaRPr lang="ko-KR" altLang="en-US" sz="1600" dirty="0"/>
            </a:p>
          </p:txBody>
        </p:sp>
        <p:cxnSp>
          <p:nvCxnSpPr>
            <p:cNvPr id="12" name="직선 화살표 연결선 11"/>
            <p:cNvCxnSpPr>
              <a:stCxn id="6" idx="2"/>
              <a:endCxn id="7" idx="0"/>
            </p:cNvCxnSpPr>
            <p:nvPr/>
          </p:nvCxnSpPr>
          <p:spPr>
            <a:xfrm>
              <a:off x="3713560" y="2104042"/>
              <a:ext cx="0" cy="7196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>
              <a:stCxn id="8" idx="2"/>
              <a:endCxn id="9" idx="0"/>
            </p:cNvCxnSpPr>
            <p:nvPr/>
          </p:nvCxnSpPr>
          <p:spPr>
            <a:xfrm>
              <a:off x="3713560" y="4431998"/>
              <a:ext cx="0" cy="456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>
              <a:stCxn id="9" idx="2"/>
              <a:endCxn id="10" idx="0"/>
            </p:cNvCxnSpPr>
            <p:nvPr/>
          </p:nvCxnSpPr>
          <p:spPr>
            <a:xfrm>
              <a:off x="3713560" y="5464264"/>
              <a:ext cx="0" cy="456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>
              <a:off x="4079776" y="3433124"/>
              <a:ext cx="0" cy="456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/>
            <p:nvPr/>
          </p:nvCxnSpPr>
          <p:spPr>
            <a:xfrm flipV="1">
              <a:off x="3382823" y="3399732"/>
              <a:ext cx="0" cy="456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꺾인 연결선 23"/>
            <p:cNvCxnSpPr>
              <a:stCxn id="9" idx="1"/>
              <a:endCxn id="7" idx="1"/>
            </p:cNvCxnSpPr>
            <p:nvPr/>
          </p:nvCxnSpPr>
          <p:spPr>
            <a:xfrm rot="10800000">
              <a:off x="2766309" y="3111700"/>
              <a:ext cx="12700" cy="2064532"/>
            </a:xfrm>
            <a:prstGeom prst="bentConnector3">
              <a:avLst>
                <a:gd name="adj1" fmla="val 1472055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/>
            <p:cNvSpPr/>
            <p:nvPr/>
          </p:nvSpPr>
          <p:spPr>
            <a:xfrm>
              <a:off x="4743080" y="2084600"/>
              <a:ext cx="1729961" cy="8309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altLang="ko-KR" sz="1600" dirty="0" smtClean="0">
                  <a:sym typeface="Wingdings" panose="05000000000000000000" pitchFamily="2" charset="2"/>
                </a:rPr>
                <a:t>onCreate()</a:t>
              </a:r>
            </a:p>
            <a:p>
              <a:pPr marL="342900" indent="-342900">
                <a:buAutoNum type="arabicPeriod"/>
              </a:pPr>
              <a:r>
                <a:rPr lang="en-US" altLang="ko-KR" sz="1600" dirty="0" err="1" smtClean="0">
                  <a:sym typeface="Wingdings" panose="05000000000000000000" pitchFamily="2" charset="2"/>
                </a:rPr>
                <a:t>onStart</a:t>
              </a:r>
              <a:r>
                <a:rPr lang="en-US" altLang="ko-KR" sz="1600" dirty="0" smtClean="0">
                  <a:sym typeface="Wingdings" panose="05000000000000000000" pitchFamily="2" charset="2"/>
                </a:rPr>
                <a:t>()</a:t>
              </a:r>
            </a:p>
            <a:p>
              <a:pPr marL="342900" indent="-342900">
                <a:buAutoNum type="arabicPeriod"/>
              </a:pPr>
              <a:r>
                <a:rPr lang="en-US" altLang="ko-KR" sz="1600" dirty="0" err="1" smtClean="0">
                  <a:sym typeface="Wingdings" panose="05000000000000000000" pitchFamily="2" charset="2"/>
                </a:rPr>
                <a:t>onResume</a:t>
              </a:r>
              <a:r>
                <a:rPr lang="en-US" altLang="ko-KR" sz="1600" dirty="0" smtClean="0">
                  <a:sym typeface="Wingdings" panose="05000000000000000000" pitchFamily="2" charset="2"/>
                </a:rPr>
                <a:t>()</a:t>
              </a:r>
              <a:endParaRPr lang="ko-KR" altLang="en-US" sz="16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27682" y="4244600"/>
              <a:ext cx="1729961" cy="8309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altLang="ko-KR" sz="1600" dirty="0" err="1" smtClean="0">
                  <a:sym typeface="Wingdings" panose="05000000000000000000" pitchFamily="2" charset="2"/>
                </a:rPr>
                <a:t>onRestart</a:t>
              </a:r>
              <a:r>
                <a:rPr lang="en-US" altLang="ko-KR" sz="1600" dirty="0" smtClean="0">
                  <a:sym typeface="Wingdings" panose="05000000000000000000" pitchFamily="2" charset="2"/>
                </a:rPr>
                <a:t>()</a:t>
              </a:r>
            </a:p>
            <a:p>
              <a:pPr marL="342900" indent="-342900">
                <a:buAutoNum type="arabicPeriod"/>
              </a:pPr>
              <a:r>
                <a:rPr lang="en-US" altLang="ko-KR" sz="1600" dirty="0" err="1" smtClean="0">
                  <a:sym typeface="Wingdings" panose="05000000000000000000" pitchFamily="2" charset="2"/>
                </a:rPr>
                <a:t>onStart</a:t>
              </a:r>
              <a:r>
                <a:rPr lang="en-US" altLang="ko-KR" sz="1600" dirty="0" smtClean="0">
                  <a:sym typeface="Wingdings" panose="05000000000000000000" pitchFamily="2" charset="2"/>
                </a:rPr>
                <a:t>()</a:t>
              </a:r>
            </a:p>
            <a:p>
              <a:pPr marL="342900" indent="-342900">
                <a:buAutoNum type="arabicPeriod"/>
              </a:pPr>
              <a:r>
                <a:rPr lang="en-US" altLang="ko-KR" sz="1600" dirty="0" err="1" smtClean="0">
                  <a:sym typeface="Wingdings" panose="05000000000000000000" pitchFamily="2" charset="2"/>
                </a:rPr>
                <a:t>onResume</a:t>
              </a:r>
              <a:r>
                <a:rPr lang="en-US" altLang="ko-KR" sz="1600" dirty="0" smtClean="0">
                  <a:sym typeface="Wingdings" panose="05000000000000000000" pitchFamily="2" charset="2"/>
                </a:rPr>
                <a:t>()</a:t>
              </a:r>
              <a:endParaRPr lang="ko-KR" altLang="en-US" sz="16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223793" y="3433124"/>
              <a:ext cx="119455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1600" dirty="0" err="1" smtClean="0"/>
                <a:t>onPause</a:t>
              </a:r>
              <a:r>
                <a:rPr lang="en-US" altLang="ko-KR" sz="1600" dirty="0" smtClean="0"/>
                <a:t>()</a:t>
              </a:r>
              <a:endParaRPr lang="ko-KR" altLang="en-US" sz="1600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999111" y="3433124"/>
              <a:ext cx="138371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1600" dirty="0" err="1" smtClean="0"/>
                <a:t>onResume</a:t>
              </a:r>
              <a:r>
                <a:rPr lang="en-US" altLang="ko-KR" sz="1600" dirty="0" smtClean="0"/>
                <a:t>()</a:t>
              </a:r>
              <a:endParaRPr lang="ko-KR" altLang="en-US" sz="1600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223793" y="4470266"/>
              <a:ext cx="104067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1600" dirty="0" err="1" smtClean="0"/>
                <a:t>onStop</a:t>
              </a:r>
              <a:r>
                <a:rPr lang="en-US" altLang="ko-KR" sz="1600" dirty="0" smtClean="0"/>
                <a:t>()</a:t>
              </a:r>
              <a:endParaRPr lang="ko-KR" altLang="en-US" sz="16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223792" y="5478617"/>
              <a:ext cx="133722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1600" dirty="0" err="1" smtClean="0"/>
                <a:t>onDestroy</a:t>
              </a:r>
              <a:r>
                <a:rPr lang="en-US" altLang="ko-KR" sz="1600" dirty="0" smtClean="0"/>
                <a:t>()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447923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액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티비티의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액티비티 수명주기 실습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액티비티 </a:t>
            </a:r>
            <a:r>
              <a:rPr lang="ko-KR" altLang="en-US" dirty="0" err="1" smtClean="0">
                <a:sym typeface="Wingdings" panose="05000000000000000000" pitchFamily="2" charset="2"/>
              </a:rPr>
              <a:t>수명주기를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확인하기 위해 액티비티에 들어있는 몇 가지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메소드에</a:t>
            </a:r>
            <a:r>
              <a:rPr lang="ko-KR" altLang="en-US" dirty="0" smtClean="0">
                <a:sym typeface="Wingdings" panose="05000000000000000000" pitchFamily="2" charset="2"/>
              </a:rPr>
              <a:t> 토스트 메시지를 넣어 확인합니다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전체 흐름</a:t>
            </a:r>
            <a:r>
              <a:rPr lang="en-US" altLang="ko-KR" b="1" dirty="0" smtClean="0">
                <a:sym typeface="Wingdings" panose="05000000000000000000" pitchFamily="2" charset="2"/>
              </a:rPr>
              <a:t>:</a:t>
            </a:r>
            <a:endParaRPr lang="en-US" altLang="ko-KR" b="1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Step 1: </a:t>
            </a:r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en-US" altLang="ko-KR" dirty="0" err="1" smtClean="0">
                <a:sym typeface="Wingdings" panose="05000000000000000000" pitchFamily="2" charset="2"/>
              </a:rPr>
              <a:t>SampleLifeCycle</a:t>
            </a:r>
            <a:r>
              <a:rPr lang="ko-KR" altLang="en-US" dirty="0" smtClean="0">
                <a:sym typeface="Wingdings" panose="05000000000000000000" pitchFamily="2" charset="2"/>
              </a:rPr>
              <a:t>을 만들고</a:t>
            </a:r>
            <a:r>
              <a:rPr lang="en-US" altLang="ko-KR" dirty="0" smtClean="0">
                <a:sym typeface="Wingdings" panose="05000000000000000000" pitchFamily="2" charset="2"/>
              </a:rPr>
              <a:t>, 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을 열어 기존의 </a:t>
            </a:r>
            <a:r>
              <a:rPr lang="ko-KR" altLang="en-US" dirty="0" err="1" smtClean="0">
                <a:sym typeface="Wingdings" panose="05000000000000000000" pitchFamily="2" charset="2"/>
              </a:rPr>
              <a:t>택스트뷰에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b="1" dirty="0" smtClean="0">
                <a:sym typeface="Wingdings" panose="05000000000000000000" pitchFamily="2" charset="2"/>
              </a:rPr>
              <a:t>메인 화면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이라고 수정하고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아래에 버튼을 추가하여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b="1" dirty="0" smtClean="0">
                <a:sym typeface="Wingdings" panose="05000000000000000000" pitchFamily="2" charset="2"/>
              </a:rPr>
              <a:t>메뉴 화면 띄우기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 글자가 보이도록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Step 2: </a:t>
            </a:r>
            <a:r>
              <a:rPr lang="ko-KR" altLang="en-US" dirty="0" smtClean="0">
                <a:sym typeface="Wingdings" panose="05000000000000000000" pitchFamily="2" charset="2"/>
              </a:rPr>
              <a:t>예전에 실습처럼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메뉴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새로 추가하고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메인 액티비티의 버튼을 눌렀을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메뉴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띄우도록 소스코드를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메뉴 액티비티에는 </a:t>
            </a:r>
            <a:r>
              <a:rPr lang="en-US" altLang="ko-KR" b="1" dirty="0" smtClean="0">
                <a:sym typeface="Wingdings" panose="05000000000000000000" pitchFamily="2" charset="2"/>
              </a:rPr>
              <a:t>'</a:t>
            </a:r>
            <a:r>
              <a:rPr lang="ko-KR" altLang="en-US" b="1" dirty="0" smtClean="0">
                <a:sym typeface="Wingdings" panose="05000000000000000000" pitchFamily="2" charset="2"/>
              </a:rPr>
              <a:t>돌아가기</a:t>
            </a:r>
            <a:r>
              <a:rPr lang="en-US" altLang="ko-KR" dirty="0" smtClean="0">
                <a:sym typeface="Wingdings" panose="05000000000000000000" pitchFamily="2" charset="2"/>
              </a:rPr>
              <a:t>' </a:t>
            </a:r>
            <a:r>
              <a:rPr lang="ko-KR" altLang="en-US" dirty="0" smtClean="0">
                <a:sym typeface="Wingdings" panose="05000000000000000000" pitchFamily="2" charset="2"/>
              </a:rPr>
              <a:t>버튼을 추가하여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버튼을 눌렀을 때 이전 화면으로 돌아가게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r>
              <a:rPr lang="en-US" altLang="ko-KR" b="1" dirty="0" smtClean="0">
                <a:sym typeface="Wingdings" panose="05000000000000000000" pitchFamily="2" charset="2"/>
              </a:rPr>
              <a:t>Step 1</a:t>
            </a:r>
            <a:r>
              <a:rPr lang="ko-KR" altLang="en-US" dirty="0" smtClean="0">
                <a:sym typeface="Wingdings" panose="05000000000000000000" pitchFamily="2" charset="2"/>
              </a:rPr>
              <a:t>은 여러 번 실습한 내용입니다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메인 화면의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메뉴 화면 띄우기</a:t>
            </a:r>
            <a:r>
              <a:rPr lang="en-US" altLang="ko-KR" dirty="0" smtClean="0">
                <a:sym typeface="Wingdings" panose="05000000000000000000" pitchFamily="2" charset="2"/>
              </a:rPr>
              <a:t>" </a:t>
            </a:r>
            <a:r>
              <a:rPr lang="ko-KR" altLang="en-US" dirty="0" smtClean="0">
                <a:sym typeface="Wingdings" panose="05000000000000000000" pitchFamily="2" charset="2"/>
              </a:rPr>
              <a:t>버튼을 눌렀을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메뉴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띄우면 메인 액티비티는 스택에 들어가므로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수명주기의</a:t>
            </a:r>
            <a:r>
              <a:rPr lang="ko-KR" altLang="en-US" dirty="0" smtClean="0">
                <a:sym typeface="Wingdings" panose="05000000000000000000" pitchFamily="2" charset="2"/>
              </a:rPr>
              <a:t> 상태 변화가 일어납니다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상태 변화를 확인하기 위해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파일에 몇 개의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</a:t>
            </a:r>
            <a:r>
              <a:rPr lang="ko-KR" altLang="en-US" dirty="0" smtClean="0">
                <a:sym typeface="Wingdings" panose="05000000000000000000" pitchFamily="2" charset="2"/>
              </a:rPr>
              <a:t> 재정의합니다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MainActivity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 안에 마우스 커서를 둔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우클릭하여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[Generate  Override Methods … ] </a:t>
            </a:r>
            <a:r>
              <a:rPr lang="ko-KR" altLang="en-US" dirty="0" smtClean="0">
                <a:sym typeface="Wingdings" panose="05000000000000000000" pitchFamily="2" charset="2"/>
              </a:rPr>
              <a:t>메뉴를 누르면 나오는 부모 클래스의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메소드들</a:t>
            </a:r>
            <a:r>
              <a:rPr lang="ko-KR" altLang="en-US" dirty="0" smtClean="0">
                <a:sym typeface="Wingdings" panose="05000000000000000000" pitchFamily="2" charset="2"/>
              </a:rPr>
              <a:t> 중에서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우리가 재정의할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메소드들을</a:t>
            </a:r>
            <a:r>
              <a:rPr lang="ko-KR" altLang="en-US" dirty="0" smtClean="0">
                <a:sym typeface="Wingdings" panose="05000000000000000000" pitchFamily="2" charset="2"/>
              </a:rPr>
              <a:t> 선택할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[ctrl]</a:t>
            </a:r>
            <a:r>
              <a:rPr lang="ko-KR" altLang="en-US" dirty="0" smtClean="0">
                <a:sym typeface="Wingdings" panose="05000000000000000000" pitchFamily="2" charset="2"/>
              </a:rPr>
              <a:t>을 눌러서 여러 개를 한꺼번에 </a:t>
            </a:r>
            <a:r>
              <a:rPr lang="en-US" altLang="ko-KR" b="1" dirty="0" err="1" smtClean="0">
                <a:sym typeface="Wingdings" panose="05000000000000000000" pitchFamily="2" charset="2"/>
              </a:rPr>
              <a:t>onStart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onStop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onResume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onPause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onDestory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를 선택하고 </a:t>
            </a:r>
            <a:r>
              <a:rPr lang="en-US" altLang="ko-KR" dirty="0" smtClean="0">
                <a:sym typeface="Wingdings" panose="05000000000000000000" pitchFamily="2" charset="2"/>
              </a:rPr>
              <a:t>OK </a:t>
            </a:r>
            <a:r>
              <a:rPr lang="ko-KR" altLang="en-US" dirty="0" smtClean="0">
                <a:sym typeface="Wingdings" panose="05000000000000000000" pitchFamily="2" charset="2"/>
              </a:rPr>
              <a:t>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선택한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</a:t>
            </a:r>
            <a:r>
              <a:rPr lang="ko-KR" altLang="en-US" dirty="0" smtClean="0">
                <a:sym typeface="Wingdings" panose="05000000000000000000" pitchFamily="2" charset="2"/>
              </a:rPr>
              <a:t> 코드가 자동으로 추가 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메소드들이</a:t>
            </a:r>
            <a:r>
              <a:rPr lang="ko-KR" altLang="en-US" dirty="0" smtClean="0">
                <a:sym typeface="Wingdings" panose="05000000000000000000" pitchFamily="2" charset="2"/>
              </a:rPr>
              <a:t> 이제 액티비티의 상태에 따라 호출이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호출 여부를 알 수 있도록 토스트 메시지를 각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메소드에</a:t>
            </a:r>
            <a:r>
              <a:rPr lang="ko-KR" altLang="en-US" dirty="0" smtClean="0">
                <a:sym typeface="Wingdings" panose="05000000000000000000" pitchFamily="2" charset="2"/>
              </a:rPr>
              <a:t>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 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60371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액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티비티의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액티비티 수명주기 실습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– MainActivity.java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수정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215212"/>
            <a:ext cx="11365852" cy="5509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Button </a:t>
            </a:r>
            <a:r>
              <a:rPr lang="en-US" altLang="ko-KR" sz="1600" dirty="0" err="1"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</a:t>
            </a:r>
            <a:r>
              <a:rPr lang="en-US" altLang="ko-KR" sz="1600" dirty="0" err="1">
                <a:latin typeface="Consolas" panose="020B0609020204030204" pitchFamily="49" charset="0"/>
              </a:rPr>
              <a:t>View.OnClickListener</a:t>
            </a:r>
            <a:r>
              <a:rPr lang="en-US" altLang="ko-KR" sz="16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Intent </a:t>
            </a:r>
            <a:r>
              <a:rPr lang="en-US" altLang="ko-KR" sz="1600" dirty="0" err="1">
                <a:latin typeface="Consolas" panose="020B0609020204030204" pitchFamily="49" charset="0"/>
              </a:rPr>
              <a:t>intent</a:t>
            </a:r>
            <a:r>
              <a:rPr lang="en-US" altLang="ko-KR" sz="1600" dirty="0">
                <a:latin typeface="Consolas" panose="020B0609020204030204" pitchFamily="49" charset="0"/>
              </a:rPr>
              <a:t> = new Intent(</a:t>
            </a:r>
            <a:r>
              <a:rPr lang="en-US" altLang="ko-KR" sz="16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600" dirty="0">
                <a:latin typeface="Consolas" panose="020B0609020204030204" pitchFamily="49" charset="0"/>
              </a:rPr>
              <a:t>(), MenuActivity.class);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startActivity</a:t>
            </a:r>
            <a:r>
              <a:rPr lang="en-US" altLang="ko-KR" sz="1600" dirty="0">
                <a:latin typeface="Consolas" panose="020B0609020204030204" pitchFamily="49" charset="0"/>
              </a:rPr>
              <a:t>(intent);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println</a:t>
            </a:r>
            <a:r>
              <a:rPr lang="en-US" altLang="ko-KR" sz="1600" dirty="0">
                <a:latin typeface="Consolas" panose="020B0609020204030204" pitchFamily="49" charset="0"/>
              </a:rPr>
              <a:t>("onCreate </a:t>
            </a:r>
            <a:r>
              <a:rPr lang="ko-KR" altLang="en-US" sz="1600" dirty="0">
                <a:latin typeface="Consolas" panose="020B0609020204030204" pitchFamily="49" charset="0"/>
              </a:rPr>
              <a:t>호출됨</a:t>
            </a:r>
            <a:r>
              <a:rPr lang="en-US" altLang="ko-KR" sz="16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void </a:t>
            </a:r>
            <a:r>
              <a:rPr lang="en-US" altLang="ko-KR" sz="1600" dirty="0" err="1">
                <a:latin typeface="Consolas" panose="020B0609020204030204" pitchFamily="49" charset="0"/>
              </a:rPr>
              <a:t>println</a:t>
            </a:r>
            <a:r>
              <a:rPr lang="en-US" altLang="ko-KR" sz="1600" dirty="0">
                <a:latin typeface="Consolas" panose="020B0609020204030204" pitchFamily="49" charset="0"/>
              </a:rPr>
              <a:t>(String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Toast.makeText</a:t>
            </a:r>
            <a:r>
              <a:rPr lang="en-US" altLang="ko-KR" sz="1600" dirty="0">
                <a:latin typeface="Consolas" panose="020B0609020204030204" pitchFamily="49" charset="0"/>
              </a:rPr>
              <a:t>(this,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latin typeface="Consolas" panose="020B0609020204030204" pitchFamily="49" charset="0"/>
              </a:rPr>
              <a:t>Toast.LENGTH_LONG</a:t>
            </a:r>
            <a:r>
              <a:rPr lang="en-US" altLang="ko-KR" sz="1600" dirty="0">
                <a:latin typeface="Consolas" panose="020B0609020204030204" pitchFamily="49" charset="0"/>
              </a:rPr>
              <a:t>).show();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("Main",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300849" y="5733465"/>
            <a:ext cx="4309068" cy="73866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en-US" altLang="ko-KR" sz="1400" dirty="0" smtClean="0">
                <a:sym typeface="Wingdings" panose="05000000000000000000" pitchFamily="2" charset="2"/>
              </a:rPr>
              <a:t>Toast() </a:t>
            </a:r>
            <a:r>
              <a:rPr lang="ko-KR" altLang="en-US" sz="1400" dirty="0" smtClean="0">
                <a:sym typeface="Wingdings" panose="05000000000000000000" pitchFamily="2" charset="2"/>
              </a:rPr>
              <a:t>메시지가 연속적으로 나올 경우 앞의 메시지가 보이지 않습니다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r>
              <a:rPr lang="ko-KR" altLang="en-US" sz="1400" dirty="0" smtClean="0">
                <a:sym typeface="Wingdings" panose="05000000000000000000" pitchFamily="2" charset="2"/>
              </a:rPr>
              <a:t>그래서</a:t>
            </a:r>
            <a:r>
              <a:rPr lang="en-US" altLang="ko-KR" sz="1400" dirty="0" smtClean="0">
                <a:sym typeface="Wingdings" panose="05000000000000000000" pitchFamily="2" charset="2"/>
              </a:rPr>
              <a:t>, logcat</a:t>
            </a:r>
            <a:r>
              <a:rPr lang="ko-KR" altLang="en-US" sz="1400" dirty="0" smtClean="0">
                <a:sym typeface="Wingdings" panose="05000000000000000000" pitchFamily="2" charset="2"/>
              </a:rPr>
              <a:t>에서 볼 수 있도록 동시에 출력합니다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7353431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액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티비티의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액티비티 수명주기 실습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– MainActivity.java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수정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215212"/>
            <a:ext cx="11365852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@</a:t>
            </a:r>
            <a:r>
              <a:rPr lang="en-US" altLang="ko-KR" sz="16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</a:t>
            </a:r>
            <a:r>
              <a:rPr lang="en-US" altLang="ko-KR" sz="1600" dirty="0" err="1">
                <a:latin typeface="Consolas" panose="020B0609020204030204" pitchFamily="49" charset="0"/>
              </a:rPr>
              <a:t>onStart</a:t>
            </a:r>
            <a:r>
              <a:rPr lang="en-US" altLang="ko-KR" sz="16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super.onStart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println</a:t>
            </a:r>
            <a:r>
              <a:rPr lang="en-US" altLang="ko-KR" sz="1600" dirty="0">
                <a:latin typeface="Consolas" panose="020B0609020204030204" pitchFamily="49" charset="0"/>
              </a:rPr>
              <a:t>("</a:t>
            </a:r>
            <a:r>
              <a:rPr lang="en-US" altLang="ko-KR" sz="1600" dirty="0" err="1">
                <a:latin typeface="Consolas" panose="020B0609020204030204" pitchFamily="49" charset="0"/>
              </a:rPr>
              <a:t>OnStart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ko-KR" altLang="en-US" sz="1600" dirty="0">
                <a:latin typeface="Consolas" panose="020B0609020204030204" pitchFamily="49" charset="0"/>
              </a:rPr>
              <a:t>호출됨</a:t>
            </a:r>
            <a:r>
              <a:rPr lang="en-US" altLang="ko-KR" sz="16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// </a:t>
            </a:r>
            <a:r>
              <a:rPr lang="ko-KR" altLang="en-US" sz="1600" dirty="0" smtClean="0">
                <a:latin typeface="Consolas" panose="020B0609020204030204" pitchFamily="49" charset="0"/>
              </a:rPr>
              <a:t>같은 방법으로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onStop</a:t>
            </a:r>
            <a:r>
              <a:rPr lang="en-US" altLang="ko-KR" sz="1600" dirty="0" smtClean="0">
                <a:latin typeface="Consolas" panose="020B0609020204030204" pitchFamily="49" charset="0"/>
              </a:rPr>
              <a:t>(),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onDestory</a:t>
            </a:r>
            <a:r>
              <a:rPr lang="en-US" altLang="ko-KR" sz="1600" dirty="0" smtClean="0">
                <a:latin typeface="Consolas" panose="020B0609020204030204" pitchFamily="49" charset="0"/>
              </a:rPr>
              <a:t>(),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onPause</a:t>
            </a:r>
            <a:r>
              <a:rPr lang="en-US" altLang="ko-KR" sz="1600" dirty="0" smtClean="0">
                <a:latin typeface="Consolas" panose="020B0609020204030204" pitchFamily="49" charset="0"/>
              </a:rPr>
              <a:t>(),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onResume</a:t>
            </a:r>
            <a:r>
              <a:rPr lang="en-US" altLang="ko-KR" sz="1600" dirty="0" smtClean="0">
                <a:latin typeface="Consolas" panose="020B0609020204030204" pitchFamily="49" charset="0"/>
              </a:rPr>
              <a:t>() </a:t>
            </a:r>
            <a:r>
              <a:rPr lang="ko-KR" altLang="en-US" sz="1600" dirty="0" smtClean="0">
                <a:latin typeface="Consolas" panose="020B0609020204030204" pitchFamily="49" charset="0"/>
              </a:rPr>
              <a:t>을 </a:t>
            </a:r>
            <a:r>
              <a:rPr lang="ko-KR" altLang="en-US" sz="1600" dirty="0">
                <a:latin typeface="Consolas" panose="020B0609020204030204" pitchFamily="49" charset="0"/>
              </a:rPr>
              <a:t>여기에 </a:t>
            </a:r>
            <a:r>
              <a:rPr lang="ko-KR" altLang="en-US" sz="1600" dirty="0" smtClean="0">
                <a:latin typeface="Consolas" panose="020B0609020204030204" pitchFamily="49" charset="0"/>
              </a:rPr>
              <a:t>추가하십시오</a:t>
            </a:r>
            <a:r>
              <a:rPr lang="en-US" altLang="ko-KR" sz="1600" dirty="0" smtClean="0">
                <a:latin typeface="Consolas" panose="020B0609020204030204" pitchFamily="49" charset="0"/>
              </a:rPr>
              <a:t>.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void </a:t>
            </a:r>
            <a:r>
              <a:rPr lang="en-US" altLang="ko-KR" sz="1600" dirty="0" err="1">
                <a:latin typeface="Consolas" panose="020B0609020204030204" pitchFamily="49" charset="0"/>
              </a:rPr>
              <a:t>println</a:t>
            </a:r>
            <a:r>
              <a:rPr lang="en-US" altLang="ko-KR" sz="1600" dirty="0">
                <a:latin typeface="Consolas" panose="020B0609020204030204" pitchFamily="49" charset="0"/>
              </a:rPr>
              <a:t>(String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Toast.makeText</a:t>
            </a:r>
            <a:r>
              <a:rPr lang="en-US" altLang="ko-KR" sz="1600" dirty="0">
                <a:latin typeface="Consolas" panose="020B0609020204030204" pitchFamily="49" charset="0"/>
              </a:rPr>
              <a:t>(this,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latin typeface="Consolas" panose="020B0609020204030204" pitchFamily="49" charset="0"/>
              </a:rPr>
              <a:t>Toast.LENGTH_LONG</a:t>
            </a:r>
            <a:r>
              <a:rPr lang="en-US" altLang="ko-KR" sz="1600" dirty="0">
                <a:latin typeface="Consolas" panose="020B0609020204030204" pitchFamily="49" charset="0"/>
              </a:rPr>
              <a:t>).show();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("Main",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7179686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액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티비티의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액티비티 수명주기 실습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– MenuActivity.java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수정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215212"/>
            <a:ext cx="11365852" cy="4278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</a:t>
            </a:r>
            <a:r>
              <a:rPr lang="en-US" altLang="ko-KR" sz="1600" dirty="0" err="1">
                <a:latin typeface="Consolas" panose="020B0609020204030204" pitchFamily="49" charset="0"/>
              </a:rPr>
              <a:t>MenuActivity</a:t>
            </a:r>
            <a:r>
              <a:rPr lang="en-US" altLang="ko-KR" sz="1600" dirty="0">
                <a:latin typeface="Consolas" panose="020B0609020204030204" pitchFamily="49" charset="0"/>
              </a:rPr>
              <a:t> extends AppCompatActivity {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R.layout.activity_menu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Button </a:t>
            </a:r>
            <a:r>
              <a:rPr lang="en-US" altLang="ko-KR" sz="1600" dirty="0" err="1"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</a:t>
            </a:r>
            <a:r>
              <a:rPr lang="en-US" altLang="ko-KR" sz="1600" dirty="0" err="1">
                <a:latin typeface="Consolas" panose="020B0609020204030204" pitchFamily="49" charset="0"/>
              </a:rPr>
              <a:t>View.OnClickListener</a:t>
            </a:r>
            <a:r>
              <a:rPr lang="en-US" altLang="ko-KR" sz="16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finish();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782745" y="2348880"/>
            <a:ext cx="3024336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dirty="0" smtClean="0">
                <a:sym typeface="Wingdings" panose="05000000000000000000" pitchFamily="2" charset="2"/>
              </a:rPr>
              <a:t>자동으로 부여 되는 </a:t>
            </a:r>
            <a:r>
              <a:rPr lang="en-US" altLang="ko-KR" sz="1400" dirty="0" smtClean="0">
                <a:sym typeface="Wingdings" panose="05000000000000000000" pitchFamily="2" charset="2"/>
              </a:rPr>
              <a:t>button id </a:t>
            </a:r>
            <a:r>
              <a:rPr lang="ko-KR" altLang="en-US" sz="1400" dirty="0" smtClean="0">
                <a:sym typeface="Wingdings" panose="05000000000000000000" pitchFamily="2" charset="2"/>
              </a:rPr>
              <a:t>와 일치하는지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확인하싮시오</a:t>
            </a:r>
            <a:endParaRPr lang="ko-KR" altLang="en-US" sz="1400" dirty="0"/>
          </a:p>
        </p:txBody>
      </p:sp>
      <p:cxnSp>
        <p:nvCxnSpPr>
          <p:cNvPr id="8" name="직선 화살표 연결선 7"/>
          <p:cNvCxnSpPr>
            <a:stCxn id="6" idx="1"/>
          </p:cNvCxnSpPr>
          <p:nvPr/>
        </p:nvCxnSpPr>
        <p:spPr>
          <a:xfrm flipH="1">
            <a:off x="5663952" y="2610490"/>
            <a:ext cx="1118793" cy="386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25144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액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티비티의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액티비티 수명주기 실습 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앱을 실행해서 화면 전환과 </a:t>
            </a:r>
            <a:r>
              <a:rPr lang="en-US" altLang="ko-KR" dirty="0" smtClean="0">
                <a:sym typeface="Wingdings" panose="05000000000000000000" pitchFamily="2" charset="2"/>
              </a:rPr>
              <a:t>logcat </a:t>
            </a:r>
            <a:r>
              <a:rPr lang="ko-KR" altLang="en-US" dirty="0" smtClean="0">
                <a:sym typeface="Wingdings" panose="05000000000000000000" pitchFamily="2" charset="2"/>
              </a:rPr>
              <a:t>메시지를 확인합니다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1708781"/>
            <a:ext cx="2458948" cy="499364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977" y="1708781"/>
            <a:ext cx="2464775" cy="499364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916" y="1708781"/>
            <a:ext cx="2470479" cy="499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290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액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티비티의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액티비티 수명주기 실습 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앱을 실행할 때 </a:t>
            </a:r>
            <a:r>
              <a:rPr lang="en-US" altLang="ko-KR" dirty="0" smtClean="0">
                <a:sym typeface="Wingdings" panose="05000000000000000000" pitchFamily="2" charset="2"/>
              </a:rPr>
              <a:t>Logcat </a:t>
            </a:r>
            <a:r>
              <a:rPr lang="ko-KR" altLang="en-US" dirty="0" smtClean="0">
                <a:sym typeface="Wingdings" panose="05000000000000000000" pitchFamily="2" charset="2"/>
              </a:rPr>
              <a:t>창을 보면 너무 많은 메시지가 출력되어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우리가 출력한 메시지를 찾을 수 없습니다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그러한 경우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우리가 코딩할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>
                <a:sym typeface="Wingdings" panose="05000000000000000000" pitchFamily="2" charset="2"/>
              </a:rPr>
              <a:t>Log.d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의 첫번째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파라마터로</a:t>
            </a:r>
            <a:r>
              <a:rPr lang="ko-KR" altLang="en-US" dirty="0" smtClean="0">
                <a:sym typeface="Wingdings" panose="05000000000000000000" pitchFamily="2" charset="2"/>
              </a:rPr>
              <a:t> 입력한 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en-US" altLang="ko-KR" dirty="0" err="1" smtClean="0">
                <a:sym typeface="Wingdings" panose="05000000000000000000" pitchFamily="2" charset="2"/>
              </a:rPr>
              <a:t>Hustart</a:t>
            </a:r>
            <a:r>
              <a:rPr lang="en-US" altLang="ko-KR" dirty="0">
                <a:sym typeface="Wingdings" panose="05000000000000000000" pitchFamily="2" charset="2"/>
              </a:rPr>
              <a:t>'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tag</a:t>
            </a:r>
            <a:r>
              <a:rPr lang="ko-KR" altLang="en-US" dirty="0" smtClean="0">
                <a:sym typeface="Wingdings" panose="05000000000000000000" pitchFamily="2" charset="2"/>
              </a:rPr>
              <a:t>로 검색할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en-US" altLang="ko-KR" dirty="0" smtClean="0">
                <a:sym typeface="Wingdings" panose="05000000000000000000" pitchFamily="2" charset="2"/>
              </a:rPr>
              <a:t>Logcat </a:t>
            </a:r>
            <a:r>
              <a:rPr lang="ko-KR" altLang="en-US" dirty="0" smtClean="0">
                <a:sym typeface="Wingdings" panose="05000000000000000000" pitchFamily="2" charset="2"/>
              </a:rPr>
              <a:t>창의 오른쪽 끝에 </a:t>
            </a:r>
            <a:r>
              <a:rPr lang="ko-KR" altLang="en-US" dirty="0" err="1" smtClean="0">
                <a:sym typeface="Wingdings" panose="05000000000000000000" pitchFamily="2" charset="2"/>
              </a:rPr>
              <a:t>콤보박스를</a:t>
            </a:r>
            <a:r>
              <a:rPr lang="ko-KR" altLang="en-US" dirty="0" smtClean="0">
                <a:sym typeface="Wingdings" panose="05000000000000000000" pitchFamily="2" charset="2"/>
              </a:rPr>
              <a:t> 눌러보면 </a:t>
            </a:r>
            <a:r>
              <a:rPr lang="en-US" altLang="ko-KR" b="1" dirty="0" smtClean="0">
                <a:sym typeface="Wingdings" panose="05000000000000000000" pitchFamily="2" charset="2"/>
              </a:rPr>
              <a:t>Edit Filter Configuration </a:t>
            </a:r>
            <a:r>
              <a:rPr lang="ko-KR" altLang="en-US" dirty="0" smtClean="0">
                <a:sym typeface="Wingdings" panose="05000000000000000000" pitchFamily="2" charset="2"/>
              </a:rPr>
              <a:t>항목을 선택하고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안에 </a:t>
            </a:r>
            <a:r>
              <a:rPr lang="en-US" altLang="ko-KR" dirty="0" smtClean="0">
                <a:sym typeface="Wingdings" panose="05000000000000000000" pitchFamily="2" charset="2"/>
              </a:rPr>
              <a:t>log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tag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en-US" altLang="ko-KR" dirty="0" err="1" smtClean="0">
                <a:sym typeface="Wingdings" panose="05000000000000000000" pitchFamily="2" charset="2"/>
              </a:rPr>
              <a:t>Hustar</a:t>
            </a:r>
            <a:r>
              <a:rPr lang="en-US" altLang="ko-KR" dirty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를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그리고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또한 </a:t>
            </a:r>
            <a:r>
              <a:rPr lang="en-US" altLang="ko-KR" dirty="0" smtClean="0">
                <a:sym typeface="Wingdings" panose="05000000000000000000" pitchFamily="2" charset="2"/>
              </a:rPr>
              <a:t>logcat </a:t>
            </a:r>
            <a:r>
              <a:rPr lang="ko-KR" altLang="en-US" dirty="0" smtClean="0">
                <a:sym typeface="Wingdings" panose="05000000000000000000" pitchFamily="2" charset="2"/>
              </a:rPr>
              <a:t>창의 검색에 </a:t>
            </a:r>
            <a:r>
              <a:rPr lang="en-US" altLang="ko-KR" dirty="0" err="1" smtClean="0">
                <a:sym typeface="Wingdings" panose="05000000000000000000" pitchFamily="2" charset="2"/>
              </a:rPr>
              <a:t>Hustar</a:t>
            </a:r>
            <a:r>
              <a:rPr lang="ko-KR" altLang="en-US" dirty="0" smtClean="0">
                <a:sym typeface="Wingdings" panose="05000000000000000000" pitchFamily="2" charset="2"/>
              </a:rPr>
              <a:t>를 입력하고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 진행 순서가 </a:t>
            </a:r>
            <a:r>
              <a:rPr lang="en-US" altLang="ko-KR" dirty="0" err="1" smtClean="0">
                <a:sym typeface="Wingdings" panose="05000000000000000000" pitchFamily="2" charset="2"/>
              </a:rPr>
              <a:t>onCreateonStartonResumeonPauseonStoponDestroy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인 것을 알게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1" y="3701528"/>
            <a:ext cx="3698684" cy="27792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784" y="4297574"/>
            <a:ext cx="7549427" cy="2183232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>
            <a:off x="2711624" y="4145345"/>
            <a:ext cx="371082" cy="3564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11074401" y="4194136"/>
            <a:ext cx="371082" cy="3564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86214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액티비티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수명주기와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SharedPreferences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이해하기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앱 안에서 간단한 데이터를 저장하고 복원할 때</a:t>
            </a:r>
            <a:r>
              <a:rPr lang="en-US" altLang="ko-KR" dirty="0" smtClean="0">
                <a:sym typeface="Wingdings" panose="05000000000000000000" pitchFamily="2" charset="2"/>
              </a:rPr>
              <a:t>, SharedPreferences </a:t>
            </a:r>
            <a:r>
              <a:rPr lang="ko-KR" altLang="en-US" dirty="0" smtClean="0">
                <a:sym typeface="Wingdings" panose="05000000000000000000" pitchFamily="2" charset="2"/>
              </a:rPr>
              <a:t>를 사용할 수 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개발자 입장에서는 그러한 정보를 저장할 파일을 만들고 관리할 필요가 없는 편리함이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이 때 </a:t>
            </a:r>
            <a:r>
              <a:rPr lang="en-US" altLang="ko-KR" dirty="0" err="1" smtClean="0">
                <a:sym typeface="Wingdings" panose="05000000000000000000" pitchFamily="2" charset="2"/>
              </a:rPr>
              <a:t>onPause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</a:t>
            </a:r>
            <a:r>
              <a:rPr lang="ko-KR" altLang="en-US" dirty="0" smtClean="0">
                <a:sym typeface="Wingdings" panose="05000000000000000000" pitchFamily="2" charset="2"/>
              </a:rPr>
              <a:t> 안에서 저장하고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onResume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sym typeface="Wingdings" panose="05000000000000000000" pitchFamily="2" charset="2"/>
              </a:rPr>
              <a:t>에서 복원합니다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사용자가 이전에 앱을 사용할 때 입력해 두었던 </a:t>
            </a:r>
            <a:r>
              <a:rPr lang="en-US" altLang="ko-KR" dirty="0" smtClean="0">
                <a:sym typeface="Wingdings" panose="05000000000000000000" pitchFamily="2" charset="2"/>
              </a:rPr>
              <a:t>login name </a:t>
            </a:r>
            <a:r>
              <a:rPr lang="ko-KR" altLang="en-US" dirty="0" smtClean="0">
                <a:sym typeface="Wingdings" panose="05000000000000000000" pitchFamily="2" charset="2"/>
              </a:rPr>
              <a:t>같은 값을 복원해주는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SharedPreferences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indent="-285750"/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레이아웃에 윗부분에 </a:t>
            </a:r>
            <a:r>
              <a:rPr lang="ko-KR" altLang="en-US" dirty="0" err="1" smtClean="0">
                <a:sym typeface="Wingdings" panose="05000000000000000000" pitchFamily="2" charset="2"/>
              </a:rPr>
              <a:t>입력상자</a:t>
            </a:r>
            <a:r>
              <a:rPr lang="en-US" altLang="ko-KR" dirty="0" smtClean="0">
                <a:sym typeface="Wingdings" panose="05000000000000000000" pitchFamily="2" charset="2"/>
              </a:rPr>
              <a:t>(Plain text, EditText)</a:t>
            </a:r>
            <a:r>
              <a:rPr lang="ko-KR" altLang="en-US" dirty="0" smtClean="0">
                <a:sym typeface="Wingdings" panose="05000000000000000000" pitchFamily="2" charset="2"/>
              </a:rPr>
              <a:t>를 배치하고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이름을 </a:t>
            </a:r>
            <a:r>
              <a:rPr lang="en-US" altLang="ko-KR" dirty="0" smtClean="0">
                <a:sym typeface="Wingdings" panose="05000000000000000000" pitchFamily="2" charset="2"/>
              </a:rPr>
              <a:t>greetings</a:t>
            </a:r>
            <a:r>
              <a:rPr lang="ko-KR" altLang="en-US" dirty="0" smtClean="0">
                <a:sym typeface="Wingdings" panose="05000000000000000000" pitchFamily="2" charset="2"/>
              </a:rPr>
              <a:t> 라고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여기에 입력된 인사말이 앱을 종료하고 다시 시작해도 기억하고 인사말을 보여주도록 하려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4048425"/>
            <a:ext cx="7811177" cy="243861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032068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액티비티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수명주기와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SharedPreferences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indent="-285750"/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코드를 수정하여 </a:t>
            </a:r>
            <a:r>
              <a:rPr lang="ko-KR" altLang="en-US" dirty="0" err="1" smtClean="0">
                <a:sym typeface="Wingdings" panose="05000000000000000000" pitchFamily="2" charset="2"/>
              </a:rPr>
              <a:t>입력상자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greetings </a:t>
            </a:r>
            <a:r>
              <a:rPr lang="ko-KR" altLang="en-US" dirty="0" smtClean="0">
                <a:sym typeface="Wingdings" panose="05000000000000000000" pitchFamily="2" charset="2"/>
              </a:rPr>
              <a:t>참조를 구하고</a:t>
            </a:r>
            <a:r>
              <a:rPr lang="en-US" altLang="ko-KR" dirty="0" smtClean="0">
                <a:sym typeface="Wingdings" panose="05000000000000000000" pitchFamily="2" charset="2"/>
              </a:rPr>
              <a:t>, text </a:t>
            </a:r>
            <a:r>
              <a:rPr lang="ko-KR" altLang="en-US" dirty="0" smtClean="0">
                <a:sym typeface="Wingdings" panose="05000000000000000000" pitchFamily="2" charset="2"/>
              </a:rPr>
              <a:t>속성의 값을 </a:t>
            </a:r>
            <a:r>
              <a:rPr lang="en-US" altLang="ko-KR" dirty="0" smtClean="0">
                <a:sym typeface="Wingdings" panose="05000000000000000000" pitchFamily="2" charset="2"/>
              </a:rPr>
              <a:t>SharedPreferences </a:t>
            </a:r>
            <a:r>
              <a:rPr lang="ko-KR" altLang="en-US" dirty="0" smtClean="0">
                <a:sym typeface="Wingdings" panose="05000000000000000000" pitchFamily="2" charset="2"/>
              </a:rPr>
              <a:t>클래스를 이용하여 </a:t>
            </a:r>
            <a:r>
              <a:rPr lang="en-US" altLang="ko-KR" dirty="0" err="1" smtClean="0">
                <a:sym typeface="Wingdings" panose="05000000000000000000" pitchFamily="2" charset="2"/>
              </a:rPr>
              <a:t>onPause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안에서 저장하고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onResume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sym typeface="Wingdings" panose="05000000000000000000" pitchFamily="2" charset="2"/>
              </a:rPr>
              <a:t>에서 복원하도록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indent="-285750"/>
            <a:r>
              <a:rPr lang="en-US" altLang="ko-KR" dirty="0" smtClean="0">
                <a:sym typeface="Wingdings" panose="05000000000000000000" pitchFamily="2" charset="2"/>
              </a:rPr>
              <a:t>PREF_KEY = "greet"</a:t>
            </a:r>
            <a:r>
              <a:rPr lang="ko-KR" altLang="en-US" dirty="0" smtClean="0">
                <a:sym typeface="Wingdings" panose="05000000000000000000" pitchFamily="2" charset="2"/>
              </a:rPr>
              <a:t>를 정의하여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99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7287" y="2357476"/>
            <a:ext cx="11365852" cy="4278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600" dirty="0">
                <a:latin typeface="Consolas" panose="020B0609020204030204" pitchFamily="49" charset="0"/>
              </a:rPr>
              <a:t>class MainActivity extends AppCompatActivity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EditText greetings;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final static String PREF_KEY = "greet</a:t>
            </a:r>
            <a:r>
              <a:rPr lang="en-US" altLang="ko-KR" sz="1600" dirty="0" smtClean="0">
                <a:latin typeface="Consolas" panose="020B0609020204030204" pitchFamily="49" charset="0"/>
              </a:rPr>
              <a:t>";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protected </a:t>
            </a:r>
            <a:r>
              <a:rPr lang="en-US" altLang="ko-KR" sz="1600" dirty="0">
                <a:latin typeface="Consolas" panose="020B0609020204030204" pitchFamily="49" charset="0"/>
              </a:rPr>
              <a:t>void </a:t>
            </a:r>
            <a:r>
              <a:rPr lang="en-US" altLang="ko-KR" sz="1600" dirty="0" err="1">
                <a:latin typeface="Consolas" panose="020B0609020204030204" pitchFamily="49" charset="0"/>
              </a:rPr>
              <a:t>saveState</a:t>
            </a:r>
            <a:r>
              <a:rPr lang="en-US" altLang="ko-KR" sz="16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</a:t>
            </a:r>
            <a:r>
              <a:rPr lang="en-US" altLang="ko-KR" sz="1600" dirty="0" err="1">
                <a:latin typeface="Consolas" panose="020B0609020204030204" pitchFamily="49" charset="0"/>
              </a:rPr>
              <a:t>Hustar</a:t>
            </a:r>
            <a:r>
              <a:rPr lang="en-US" altLang="ko-KR" sz="1600" dirty="0">
                <a:latin typeface="Consolas" panose="020B0609020204030204" pitchFamily="49" charset="0"/>
              </a:rPr>
              <a:t>", "&gt;</a:t>
            </a:r>
            <a:r>
              <a:rPr lang="en-US" altLang="ko-KR" sz="1600" dirty="0" err="1">
                <a:latin typeface="Consolas" panose="020B0609020204030204" pitchFamily="49" charset="0"/>
              </a:rPr>
              <a:t>saveState</a:t>
            </a:r>
            <a:r>
              <a:rPr lang="en-US" altLang="ko-KR" sz="16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String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</a:rPr>
              <a:t>greetings.getText</a:t>
            </a:r>
            <a:r>
              <a:rPr lang="en-US" altLang="ko-KR" sz="1600" dirty="0">
                <a:latin typeface="Consolas" panose="020B0609020204030204" pitchFamily="49" charset="0"/>
              </a:rPr>
              <a:t>().toString().trim();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if (</a:t>
            </a:r>
            <a:r>
              <a:rPr lang="en-US" altLang="ko-KR" sz="1600" dirty="0" err="1">
                <a:latin typeface="Consolas" panose="020B0609020204030204" pitchFamily="49" charset="0"/>
              </a:rPr>
              <a:t>msg.length</a:t>
            </a:r>
            <a:r>
              <a:rPr lang="en-US" altLang="ko-KR" sz="1600" dirty="0">
                <a:latin typeface="Consolas" panose="020B0609020204030204" pitchFamily="49" charset="0"/>
              </a:rPr>
              <a:t>() &gt; 0)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SharedPreferences </a:t>
            </a:r>
            <a:r>
              <a:rPr lang="en-US" altLang="ko-KR" sz="1600" dirty="0" err="1">
                <a:latin typeface="Consolas" panose="020B0609020204030204" pitchFamily="49" charset="0"/>
              </a:rPr>
              <a:t>pref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</a:rPr>
              <a:t>getSharedPreferences</a:t>
            </a:r>
            <a:r>
              <a:rPr lang="en-US" altLang="ko-KR" sz="1600" dirty="0">
                <a:latin typeface="Consolas" panose="020B0609020204030204" pitchFamily="49" charset="0"/>
              </a:rPr>
              <a:t>(PREF_KEY , </a:t>
            </a:r>
            <a:r>
              <a:rPr lang="en-US" altLang="ko-KR" sz="1600" dirty="0" err="1">
                <a:latin typeface="Consolas" panose="020B0609020204030204" pitchFamily="49" charset="0"/>
              </a:rPr>
              <a:t>Activity.MODE_PRIVATE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SharedPreferences.Editor</a:t>
            </a:r>
            <a:r>
              <a:rPr lang="en-US" altLang="ko-KR" sz="1600" dirty="0">
                <a:latin typeface="Consolas" panose="020B0609020204030204" pitchFamily="49" charset="0"/>
              </a:rPr>
              <a:t> editor = </a:t>
            </a:r>
            <a:r>
              <a:rPr lang="en-US" altLang="ko-KR" sz="1600" dirty="0" err="1">
                <a:latin typeface="Consolas" panose="020B0609020204030204" pitchFamily="49" charset="0"/>
              </a:rPr>
              <a:t>pref.edit</a:t>
            </a:r>
            <a:r>
              <a:rPr lang="en-US" altLang="ko-KR" sz="1600" dirty="0">
                <a:latin typeface="Consolas" panose="020B0609020204030204" pitchFamily="49" charset="0"/>
              </a:rPr>
              <a:t>().clear();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editor.putString</a:t>
            </a:r>
            <a:r>
              <a:rPr lang="en-US" altLang="ko-KR" sz="1600" dirty="0" smtClean="0"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latin typeface="Consolas" panose="020B0609020204030204" pitchFamily="49" charset="0"/>
              </a:rPr>
              <a:t>PREF_KEY</a:t>
            </a:r>
            <a:r>
              <a:rPr lang="en-US" altLang="ko-KR" sz="1600" dirty="0" smtClean="0"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editor.commit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</a:t>
            </a:r>
            <a:r>
              <a:rPr lang="en-US" altLang="ko-KR" sz="1600" dirty="0" err="1">
                <a:latin typeface="Consolas" panose="020B0609020204030204" pitchFamily="49" charset="0"/>
              </a:rPr>
              <a:t>Hustar</a:t>
            </a:r>
            <a:r>
              <a:rPr lang="en-US" altLang="ko-KR" sz="1600" dirty="0">
                <a:latin typeface="Consolas" panose="020B0609020204030204" pitchFamily="49" charset="0"/>
              </a:rPr>
              <a:t>", "&lt;</a:t>
            </a:r>
            <a:r>
              <a:rPr lang="en-US" altLang="ko-KR" sz="1600" dirty="0" err="1">
                <a:latin typeface="Consolas" panose="020B0609020204030204" pitchFamily="49" charset="0"/>
              </a:rPr>
              <a:t>saveState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=" +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//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restoreState</a:t>
            </a:r>
            <a:r>
              <a:rPr lang="en-US" altLang="ko-KR" sz="1600" dirty="0" smtClean="0">
                <a:latin typeface="Consolas" panose="020B0609020204030204" pitchFamily="49" charset="0"/>
              </a:rPr>
              <a:t>() </a:t>
            </a:r>
            <a:r>
              <a:rPr lang="ko-KR" altLang="en-US" sz="1600" dirty="0" err="1" smtClean="0">
                <a:latin typeface="Consolas" panose="020B0609020204030204" pitchFamily="49" charset="0"/>
              </a:rPr>
              <a:t>메소드도</a:t>
            </a:r>
            <a:r>
              <a:rPr lang="ko-KR" altLang="en-US" sz="1600" dirty="0" smtClean="0">
                <a:latin typeface="Consolas" panose="020B0609020204030204" pitchFamily="49" charset="0"/>
              </a:rPr>
              <a:t> 여기에 코딩합니다</a:t>
            </a:r>
            <a:r>
              <a:rPr lang="en-US" altLang="ko-KR" sz="1600" dirty="0" smtClean="0">
                <a:latin typeface="Consolas" panose="020B0609020204030204" pitchFamily="49" charset="0"/>
              </a:rPr>
              <a:t>.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en-US" altLang="ko-KR" sz="1600" dirty="0" smtClean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5835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고려청자">
  <a:themeElements>
    <a:clrScheme name="고려청자">
      <a:dk1>
        <a:sysClr val="windowText" lastClr="000000"/>
      </a:dk1>
      <a:lt1>
        <a:sysClr val="window" lastClr="FFFFFF"/>
      </a:lt1>
      <a:dk2>
        <a:srgbClr val="005466"/>
      </a:dk2>
      <a:lt2>
        <a:srgbClr val="D9F3F4"/>
      </a:lt2>
      <a:accent1>
        <a:srgbClr val="3F949A"/>
      </a:accent1>
      <a:accent2>
        <a:srgbClr val="4764B0"/>
      </a:accent2>
      <a:accent3>
        <a:srgbClr val="4FADD1"/>
      </a:accent3>
      <a:accent4>
        <a:srgbClr val="85B692"/>
      </a:accent4>
      <a:accent5>
        <a:srgbClr val="6B94E2"/>
      </a:accent5>
      <a:accent6>
        <a:srgbClr val="819BAB"/>
      </a:accent6>
      <a:hlink>
        <a:srgbClr val="7C0808"/>
      </a:hlink>
      <a:folHlink>
        <a:srgbClr val="0D356F"/>
      </a:folHlink>
    </a:clrScheme>
    <a:fontScheme name="사용자 지정 1">
      <a:majorFont>
        <a:latin typeface="Arial Rounded MT Bold"/>
        <a:ea typeface="나눔고딕 ExtraBold"/>
        <a:cs typeface=""/>
      </a:majorFont>
      <a:minorFont>
        <a:latin typeface="Century Gothic"/>
        <a:ea typeface="나눔고딕"/>
        <a:cs typeface=""/>
      </a:minorFont>
    </a:fontScheme>
    <a:fmtScheme name="고려청자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3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100000"/>
                <a:shade val="6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3780000" scaled="1"/>
        </a:gradFill>
      </a:fillStyleLst>
      <a:lnStyleLst>
        <a:ln w="31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8100" dir="2700000" algn="tl">
              <a:srgbClr val="000000">
                <a:alpha val="43137"/>
              </a:srgbClr>
            </a:outerShdw>
          </a:effectLst>
        </a:effectStyle>
        <a:effectStyle>
          <a:effectLst>
            <a:outerShdw blurRad="38100" dist="38100" dir="3000000" algn="tl">
              <a:srgbClr val="000000">
                <a:alpha val="45490"/>
              </a:srgbClr>
            </a:outerShdw>
          </a:effectLst>
          <a:scene3d>
            <a:camera prst="orthographicFront" fov="0">
              <a:rot lat="0" lon="0" rev="0"/>
            </a:camera>
            <a:lightRig rig="twoPt" dir="t">
              <a:rot lat="0" lon="0" rev="5100000"/>
            </a:lightRig>
          </a:scene3d>
          <a:sp3d contourW="12700" prstMaterial="plastic">
            <a:bevelT w="50800" h="63500"/>
            <a:contourClr>
              <a:srgbClr val="000000">
                <a:alpha val="35294"/>
              </a:srgbClr>
            </a:contourClr>
          </a:sp3d>
        </a:effectStyle>
        <a:effectStyle>
          <a:effectLst>
            <a:outerShdw blurRad="63500" dist="63500" dir="3000000" algn="tl">
              <a:srgbClr val="000000">
                <a:alpha val="50196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8600000"/>
            </a:lightRig>
          </a:scene3d>
          <a:sp3d prstMaterial="plastic">
            <a:bevelT w="101600" h="63500"/>
            <a:contourClr>
              <a:srgbClr val="000000">
                <a:alpha val="40784"/>
              </a:srgb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85000"/>
                <a:shade val="100000"/>
                <a:hueMod val="100000"/>
                <a:satMod val="100000"/>
              </a:schemeClr>
            </a:gs>
            <a:gs pos="20000">
              <a:schemeClr val="phClr">
                <a:tint val="100000"/>
                <a:shade val="75000"/>
                <a:hueMod val="100000"/>
                <a:satMod val="100000"/>
              </a:schemeClr>
            </a:gs>
            <a:gs pos="55000">
              <a:schemeClr val="phClr">
                <a:tint val="97000"/>
                <a:shade val="100000"/>
                <a:hueMod val="100000"/>
                <a:satMod val="100000"/>
              </a:schemeClr>
            </a:gs>
            <a:gs pos="85000">
              <a:schemeClr val="phClr">
                <a:tint val="100000"/>
                <a:shade val="65000"/>
                <a:hueMod val="100000"/>
                <a:satMod val="100000"/>
              </a:schemeClr>
            </a:gs>
          </a:gsLst>
          <a:lin ang="2700000" scaled="1"/>
        </a:gradFill>
        <a:blipFill>
          <a:blip xmlns:r="http://schemas.openxmlformats.org/officeDocument/2006/relationships" r:embed="rId1">
            <a:duotone>
              <a:schemeClr val="phClr">
                <a:tint val="0"/>
                <a:shade val="50000"/>
                <a:hueMod val="100000"/>
                <a:satMod val="100000"/>
              </a:schemeClr>
              <a:schemeClr val="phClr">
                <a:tint val="10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Crane</Template>
  <TotalTime>21111</TotalTime>
  <Words>9050</Words>
  <Application>Microsoft Office PowerPoint</Application>
  <PresentationFormat>와이드스크린</PresentationFormat>
  <Paragraphs>1609</Paragraphs>
  <Slides>103</Slides>
  <Notes>1</Notes>
  <HiddenSlides>12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103</vt:i4>
      </vt:variant>
    </vt:vector>
  </HeadingPairs>
  <TitlesOfParts>
    <vt:vector size="114" baseType="lpstr">
      <vt:lpstr>나눔고딕</vt:lpstr>
      <vt:lpstr>나눔고딕 ExtraBold</vt:lpstr>
      <vt:lpstr>맑은 고딕</vt:lpstr>
      <vt:lpstr>Arial Rounded MT Bold</vt:lpstr>
      <vt:lpstr>Candara</vt:lpstr>
      <vt:lpstr>Century Gothic</vt:lpstr>
      <vt:lpstr>Consolas</vt:lpstr>
      <vt:lpstr>Helvetica</vt:lpstr>
      <vt:lpstr>Wingdings</vt:lpstr>
      <vt:lpstr>Wingdings 2</vt:lpstr>
      <vt:lpstr>고려청자</vt:lpstr>
      <vt:lpstr>PowerPoint 프레젠테이션</vt:lpstr>
      <vt:lpstr>04 여러 화면 간 전환하기</vt:lpstr>
      <vt:lpstr>04-1: 레이아웃 인플레이션 이해하기</vt:lpstr>
      <vt:lpstr>04-1: 레이아웃 인플레이션 이해하기</vt:lpstr>
      <vt:lpstr>04-1: 레이아웃 인플레이션 이해하기</vt:lpstr>
      <vt:lpstr>04-1: 레이아웃 인플레이션 이해하기</vt:lpstr>
      <vt:lpstr>04-1: 레이아웃 인플레이션 이해하기</vt:lpstr>
      <vt:lpstr>04-1: 레이아웃 인플레이션 이해하기: Inflater 실습하기 </vt:lpstr>
      <vt:lpstr>04-1: 레이아웃 인플레이션 이해하기: Inflater 실습하기 </vt:lpstr>
      <vt:lpstr>04-1: 레이아웃 인플레이션 이해하기: Inflater 실습하기 </vt:lpstr>
      <vt:lpstr>04-1: 레이아웃 인플레이션 이해하기: Inflater 실습하기 </vt:lpstr>
      <vt:lpstr>04-1: 레이아웃 인플레이션 이해하기: Inflater 실습하기 </vt:lpstr>
      <vt:lpstr>04-1: 레이아웃 인플레이션 이해하기: Inflater 실습하기 </vt:lpstr>
      <vt:lpstr>04-1: 레이아웃 인플레이션 이해하기: Inflater 실습하기 </vt:lpstr>
      <vt:lpstr>04-1: 레이아웃 인플레이션 이해하기: Inflater 실습하기 </vt:lpstr>
      <vt:lpstr>04-2: 여러 화면 만들고 화면 간 전환하기</vt:lpstr>
      <vt:lpstr>How to rename or copy Android Studio project</vt:lpstr>
      <vt:lpstr>04-2: 여러 화면 만들고 화면 간 전환하기: Activity 단계별 실습</vt:lpstr>
      <vt:lpstr>04-2: 여러 화면 만들고 화면 간 전환하기: Activity 단계별 실습을 완성한 결과</vt:lpstr>
      <vt:lpstr>04-2: 여러 화면 만들고 화면 간 전환하기: Activity 실습 1 단계</vt:lpstr>
      <vt:lpstr>04-2: 여러 화면 만들고 화면 간 전환하기: Activity 실습 1 단계</vt:lpstr>
      <vt:lpstr>04-2: 여러 화면 만들고 화면 간 전환하기: Activity 실습 1 단계</vt:lpstr>
      <vt:lpstr>04-2: 여러 화면 만들고 화면 간 전환하기: Activity 실습 1 단계</vt:lpstr>
      <vt:lpstr>04-2: 여러 화면 만들고 화면 간 전환하기: Activity 실습 1 단계</vt:lpstr>
      <vt:lpstr>04-2: 여러 화면 만들고 화면 간 전환하기: Activity 실습 1 단계</vt:lpstr>
      <vt:lpstr>04-2: 여러 화면 만들고 화면 간 전환하기: Activity 실습 1 단계</vt:lpstr>
      <vt:lpstr>04-2: 여러 화면 만들고 화면 간 전환하기: Activity 실습 1 단계</vt:lpstr>
      <vt:lpstr>04-2: 여러 화면 만들고 화면 간 전환하기: Activity 실습 1 단계</vt:lpstr>
      <vt:lpstr>04-2: 여러 화면 만들고 화면 간 전환하기: Activity 실습 1 단계 결과</vt:lpstr>
      <vt:lpstr>04-2: 여러 화면 만들고 화면 간 전환하기: Activity 실습 2 단계</vt:lpstr>
      <vt:lpstr>04-2: 여러 화면 만들고 화면 간 전환하기: Activity 실습 2 단계</vt:lpstr>
      <vt:lpstr>04-2: 여러 화면 만들고 화면 간 전환하기: Activity 실습 2 단계</vt:lpstr>
      <vt:lpstr>04-2: 여러 화면 만들고 화면 간 전환하기: Activity 실습 2 단계</vt:lpstr>
      <vt:lpstr>04-2: 여러 화면 만들고 화면 간 전환하기: Activity 실습 2 단계 결과</vt:lpstr>
      <vt:lpstr>04-2: 여러 화면 만들고 화면 간 전환하기: Activity 실습 3 단계</vt:lpstr>
      <vt:lpstr>04-2: 여러 화면 만들고 화면 간 전환하기: Activity 실습 3단계</vt:lpstr>
      <vt:lpstr>04-2: 여러 화면 만들고 화면 간 전환하기: Activity 실습 3 단계 </vt:lpstr>
      <vt:lpstr>04-2: 여러 화면 만들고 화면 간 전환하기: Activity 실습 3 단계 </vt:lpstr>
      <vt:lpstr>04-2: 여러 화면 만들고 화면 간 전환하기: Activity 실습 3 단계 </vt:lpstr>
      <vt:lpstr>04-2: 여러 화면 만들고 화면 간 전환하기: Activity 실습 3 단계 </vt:lpstr>
      <vt:lpstr>04-2: 여러 화면 만들고 화면 간 전환하기: Activity 실습 3 단계 </vt:lpstr>
      <vt:lpstr>04-2: 여러 화면 만들고 화면 간 전환하기: Activity 실습 3 단계 </vt:lpstr>
      <vt:lpstr>04-2: 여러 화면 만들고 화면 간 전환하기: Activity 실습 3 단계 </vt:lpstr>
      <vt:lpstr>04-2: 여러 화면 만들고 화면 간 전환하기: Activity 실습 3 단계 완성한 결과</vt:lpstr>
      <vt:lpstr>04-2: 여러 화면 만들고 화면 간 전환하기: Activity 실습 4 단계 </vt:lpstr>
      <vt:lpstr>04-2: 여러 화면 만들고 화면 간 전환하기: Activity 실습 4 단계 </vt:lpstr>
      <vt:lpstr>04-2: 여러 화면 만들고 화면 간 전환하기: Activity 실습 4 단계 </vt:lpstr>
      <vt:lpstr>04-2: 여러 화면 만들고 화면 간 전환하기: Activity 실습 4 단계 </vt:lpstr>
      <vt:lpstr>04-2: 여러 화면 만들고 화면 간 전환하기: Activity 실습 4 단계 </vt:lpstr>
      <vt:lpstr>04-2: 여러 화면 만들고 화면 간 전환하기: Activity 실습 4 단계 완성한 결과</vt:lpstr>
      <vt:lpstr>04-2: 여러 화면 만들고 화면 간 전환하기: Activity 실습 - Using styles.xml</vt:lpstr>
      <vt:lpstr>04-2: 여러 화면 만들고 화면 간 전환하기: Activity 실습 - Using styles.xml</vt:lpstr>
      <vt:lpstr>04-2: 여러 화면 만들고 화면 간 전환하기: Activity 실습 - Using styles.xml</vt:lpstr>
      <vt:lpstr>04-3: 인텐트 살펴보기 </vt:lpstr>
      <vt:lpstr>04-3: 인텐트 살펴보기 </vt:lpstr>
      <vt:lpstr>04-3: 인텐트 살펴보기 </vt:lpstr>
      <vt:lpstr>04-3: 인텐트 살펴보기 </vt:lpstr>
      <vt:lpstr>04-3: 인텐트 살펴보기 – 인텐트 실습 1 </vt:lpstr>
      <vt:lpstr>04-3: 인텐트 살펴보기 – 인텐트 실습 1 </vt:lpstr>
      <vt:lpstr>04-3: 인텐트 살펴보기 – 인텐트 실습 1 </vt:lpstr>
      <vt:lpstr>04-3: 인텐트 살펴보기 – 인텐트 실습 2 </vt:lpstr>
      <vt:lpstr>04-3: 인텐트 살펴보기 – 인텐트 실습 2 </vt:lpstr>
      <vt:lpstr>04-3: 인텐트 살펴보기 – 인텐트 실습 2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How to rename or copy Android Studio project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04-5: 태스크 관리 이해하기</vt:lpstr>
      <vt:lpstr>04-5: 태스크 관리 이해하기</vt:lpstr>
      <vt:lpstr>04-5: 태스크 관리 이해하기</vt:lpstr>
      <vt:lpstr>04-5: 태스크 관리 이해하기</vt:lpstr>
      <vt:lpstr>04-5: 태스크 관리 이해하기</vt:lpstr>
      <vt:lpstr>04-5: 태스크 관리 이해하기</vt:lpstr>
      <vt:lpstr>04-6: 액티비티 수명주기와 SharedPreferences 이해하기</vt:lpstr>
      <vt:lpstr>04-6: 액티비티의 수명주기와 SharedPreferences 이해하기</vt:lpstr>
      <vt:lpstr>04-6: 액티비티의 수명주기와 SharedPreferences 이해하기</vt:lpstr>
      <vt:lpstr>04-6: 액티비티의 수명주기와 SharedPreferences 이해하기</vt:lpstr>
      <vt:lpstr>04-6: 액티비티의 수명주기와 SharedPreferences 이해하기</vt:lpstr>
      <vt:lpstr>04-6: 액티비티의 수명주기와 SharedPreferences 이해하기</vt:lpstr>
      <vt:lpstr>04-6: 액티비티의 수명주기와 SharedPreferences 이해하기</vt:lpstr>
      <vt:lpstr>04-6: 액티비티의 수명주기와 SharedPreferences 이해하기</vt:lpstr>
      <vt:lpstr>04-6: 액티비티 수명주기와 SharedPreferences 이해하기</vt:lpstr>
      <vt:lpstr>04-6: 액티비티 수명주기와 SharedPreferences 이해하기</vt:lpstr>
      <vt:lpstr>04-6: 액티비티 수명주기와 SharedPreferences 이해하기</vt:lpstr>
      <vt:lpstr>04-6: 액티비티 수명주기와 SharedPreferences 이해하기</vt:lpstr>
      <vt:lpstr>DoitMission07: 로그인 화면과 메뉴화면 전환하기</vt:lpstr>
      <vt:lpstr>DoitMission08: 세 개 이상의 화면 만들어 전환하기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</dc:creator>
  <cp:lastModifiedBy>김 영섭</cp:lastModifiedBy>
  <cp:revision>1086</cp:revision>
  <dcterms:created xsi:type="dcterms:W3CDTF">2014-02-12T09:15:05Z</dcterms:created>
  <dcterms:modified xsi:type="dcterms:W3CDTF">2020-01-27T14:04:07Z</dcterms:modified>
</cp:coreProperties>
</file>